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57" r:id="rId4"/>
    <p:sldId id="261"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CC00"/>
    <a:srgbClr val="FFCC66"/>
    <a:srgbClr val="009900"/>
    <a:srgbClr val="FF00FF"/>
    <a:srgbClr val="EAE0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9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0ECFCF-1FD0-4084-8A46-F38B26D72C41}" type="datetimeFigureOut">
              <a:rPr lang="en-US" smtClean="0"/>
              <a:t>12/12/2014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05BC6C-5791-4DE6-B91B-94F98E9CBA94}" type="slidenum">
              <a:rPr lang="en-US" smtClean="0"/>
              <a:t>‹#›</a:t>
            </a:fld>
            <a:endParaRPr lang="en-US"/>
          </a:p>
        </p:txBody>
      </p:sp>
    </p:spTree>
    <p:extLst>
      <p:ext uri="{BB962C8B-B14F-4D97-AF65-F5344CB8AC3E}">
        <p14:creationId xmlns:p14="http://schemas.microsoft.com/office/powerpoint/2010/main" val="417709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05BC6C-5791-4DE6-B91B-94F98E9CBA94}" type="slidenum">
              <a:rPr lang="en-US" smtClean="0"/>
              <a:t>1</a:t>
            </a:fld>
            <a:endParaRPr lang="en-US"/>
          </a:p>
        </p:txBody>
      </p:sp>
    </p:spTree>
    <p:extLst>
      <p:ext uri="{BB962C8B-B14F-4D97-AF65-F5344CB8AC3E}">
        <p14:creationId xmlns:p14="http://schemas.microsoft.com/office/powerpoint/2010/main" val="274346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05BC6C-5791-4DE6-B91B-94F98E9CBA94}" type="slidenum">
              <a:rPr lang="en-US" smtClean="0"/>
              <a:t>2</a:t>
            </a:fld>
            <a:endParaRPr lang="en-US"/>
          </a:p>
        </p:txBody>
      </p:sp>
    </p:spTree>
    <p:extLst>
      <p:ext uri="{BB962C8B-B14F-4D97-AF65-F5344CB8AC3E}">
        <p14:creationId xmlns:p14="http://schemas.microsoft.com/office/powerpoint/2010/main" val="1132650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05BC6C-5791-4DE6-B91B-94F98E9CBA94}" type="slidenum">
              <a:rPr lang="en-US" smtClean="0"/>
              <a:t>3</a:t>
            </a:fld>
            <a:endParaRPr lang="en-US"/>
          </a:p>
        </p:txBody>
      </p:sp>
    </p:spTree>
    <p:extLst>
      <p:ext uri="{BB962C8B-B14F-4D97-AF65-F5344CB8AC3E}">
        <p14:creationId xmlns:p14="http://schemas.microsoft.com/office/powerpoint/2010/main" val="1980881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05BC6C-5791-4DE6-B91B-94F98E9CBA94}" type="slidenum">
              <a:rPr lang="en-US" smtClean="0"/>
              <a:t>4</a:t>
            </a:fld>
            <a:endParaRPr lang="en-US"/>
          </a:p>
        </p:txBody>
      </p:sp>
    </p:spTree>
    <p:extLst>
      <p:ext uri="{BB962C8B-B14F-4D97-AF65-F5344CB8AC3E}">
        <p14:creationId xmlns:p14="http://schemas.microsoft.com/office/powerpoint/2010/main" val="445587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05BC6C-5791-4DE6-B91B-94F98E9CBA94}" type="slidenum">
              <a:rPr lang="en-US" smtClean="0"/>
              <a:t>5</a:t>
            </a:fld>
            <a:endParaRPr lang="en-US"/>
          </a:p>
        </p:txBody>
      </p:sp>
    </p:spTree>
    <p:extLst>
      <p:ext uri="{BB962C8B-B14F-4D97-AF65-F5344CB8AC3E}">
        <p14:creationId xmlns:p14="http://schemas.microsoft.com/office/powerpoint/2010/main" val="152662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05BC6C-5791-4DE6-B91B-94F98E9CBA94}" type="slidenum">
              <a:rPr lang="en-US" smtClean="0"/>
              <a:t>6</a:t>
            </a:fld>
            <a:endParaRPr lang="en-US"/>
          </a:p>
        </p:txBody>
      </p:sp>
    </p:spTree>
    <p:extLst>
      <p:ext uri="{BB962C8B-B14F-4D97-AF65-F5344CB8AC3E}">
        <p14:creationId xmlns:p14="http://schemas.microsoft.com/office/powerpoint/2010/main" val="1830963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05BC6C-5791-4DE6-B91B-94F98E9CBA94}" type="slidenum">
              <a:rPr lang="en-US" smtClean="0"/>
              <a:t>7</a:t>
            </a:fld>
            <a:endParaRPr lang="en-US"/>
          </a:p>
        </p:txBody>
      </p:sp>
    </p:spTree>
    <p:extLst>
      <p:ext uri="{BB962C8B-B14F-4D97-AF65-F5344CB8AC3E}">
        <p14:creationId xmlns:p14="http://schemas.microsoft.com/office/powerpoint/2010/main" val="535012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01B3FE-0F3F-4FDD-81CD-2DC429A33BBF}"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150348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1B3FE-0F3F-4FDD-81CD-2DC429A33BBF}"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1810575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1B3FE-0F3F-4FDD-81CD-2DC429A33BBF}"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94595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1B3FE-0F3F-4FDD-81CD-2DC429A33BBF}"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370529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1B3FE-0F3F-4FDD-81CD-2DC429A33BBF}"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37064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01B3FE-0F3F-4FDD-81CD-2DC429A33BBF}"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2568071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01B3FE-0F3F-4FDD-81CD-2DC429A33BBF}" type="datetimeFigureOut">
              <a:rPr lang="en-US" smtClean="0"/>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790142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01B3FE-0F3F-4FDD-81CD-2DC429A33BBF}"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426484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1B3FE-0F3F-4FDD-81CD-2DC429A33BBF}" type="datetimeFigureOut">
              <a:rPr lang="en-US" smtClean="0"/>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367663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1B3FE-0F3F-4FDD-81CD-2DC429A33BBF}"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55655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1B3FE-0F3F-4FDD-81CD-2DC429A33BBF}"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973DA-3712-4522-8E7A-C99C48655F7B}" type="slidenum">
              <a:rPr lang="en-US" smtClean="0"/>
              <a:t>‹#›</a:t>
            </a:fld>
            <a:endParaRPr lang="en-US"/>
          </a:p>
        </p:txBody>
      </p:sp>
    </p:spTree>
    <p:extLst>
      <p:ext uri="{BB962C8B-B14F-4D97-AF65-F5344CB8AC3E}">
        <p14:creationId xmlns:p14="http://schemas.microsoft.com/office/powerpoint/2010/main" val="223160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1B3FE-0F3F-4FDD-81CD-2DC429A33BBF}" type="datetimeFigureOut">
              <a:rPr lang="en-US" smtClean="0"/>
              <a:t>12/12/2014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973DA-3712-4522-8E7A-C99C48655F7B}" type="slidenum">
              <a:rPr lang="en-US" smtClean="0"/>
              <a:t>‹#›</a:t>
            </a:fld>
            <a:endParaRPr lang="en-US"/>
          </a:p>
        </p:txBody>
      </p:sp>
    </p:spTree>
    <p:extLst>
      <p:ext uri="{BB962C8B-B14F-4D97-AF65-F5344CB8AC3E}">
        <p14:creationId xmlns:p14="http://schemas.microsoft.com/office/powerpoint/2010/main" val="170685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2.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www.sandiego.gov/environmental-services/recycling/events/christmas.shtml" TargetMode="External"/><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hyperlink" Target="http://gogreenstreet.com/wp-content/uploads/2009/12/eco-holiday-tree.jpg" TargetMode="External"/><Relationship Id="rId4" Type="http://schemas.openxmlformats.org/officeDocument/2006/relationships/hyperlink" Target="http://gogreenstreet.com/san-diego-christmas-tre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evel 4"/>
          <p:cNvSpPr/>
          <p:nvPr/>
        </p:nvSpPr>
        <p:spPr>
          <a:xfrm>
            <a:off x="0" y="0"/>
            <a:ext cx="9144000" cy="6781800"/>
          </a:xfrm>
          <a:prstGeom prst="bevel">
            <a:avLst/>
          </a:prstGeom>
          <a:gradFill flip="none" rotWithShape="1">
            <a:gsLst>
              <a:gs pos="0">
                <a:srgbClr val="00CC99"/>
              </a:gs>
              <a:gs pos="43000">
                <a:schemeClr val="accent1">
                  <a:tint val="44500"/>
                  <a:satMod val="160000"/>
                  <a:alpha val="72000"/>
                </a:schemeClr>
              </a:gs>
              <a:gs pos="100000">
                <a:schemeClr val="accent1">
                  <a:tint val="23500"/>
                  <a:satMod val="160000"/>
                </a:schemeClr>
              </a:gs>
            </a:gsLst>
            <a:lin ang="8100000" scaled="1"/>
            <a:tileRect/>
          </a:gra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04900" y="2362199"/>
            <a:ext cx="6934200" cy="2438401"/>
          </a:xfrm>
        </p:spPr>
        <p:txBody>
          <a:bodyPr>
            <a:normAutofit/>
          </a:bodyPr>
          <a:lstStyle/>
          <a:p>
            <a:r>
              <a:rPr lang="en-US" sz="4600" b="1" spc="3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More Holiday Cheer</a:t>
            </a:r>
            <a:br>
              <a:rPr lang="en-US" sz="4600" b="1" spc="3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br>
            <a:r>
              <a:rPr lang="en-US" sz="4600" b="1" spc="3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Less Wasteful Garbage</a:t>
            </a:r>
            <a:endParaRPr lang="en-US" sz="46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endParaRPr>
          </a:p>
        </p:txBody>
      </p:sp>
      <p:sp>
        <p:nvSpPr>
          <p:cNvPr id="3" name="Subtitle 2"/>
          <p:cNvSpPr>
            <a:spLocks noGrp="1"/>
          </p:cNvSpPr>
          <p:nvPr>
            <p:ph type="subTitle" idx="1"/>
          </p:nvPr>
        </p:nvSpPr>
        <p:spPr>
          <a:xfrm>
            <a:off x="1371600" y="4343400"/>
            <a:ext cx="6400800" cy="1219200"/>
          </a:xfrm>
        </p:spPr>
        <p:txBody>
          <a:bodyPr>
            <a:noAutofit/>
          </a:bodyPr>
          <a:lstStyle/>
          <a:p>
            <a:r>
              <a:rPr lang="en-US" sz="3600" dirty="0" smtClean="0"/>
              <a:t>Tips for a more sustainable </a:t>
            </a:r>
          </a:p>
          <a:p>
            <a:r>
              <a:rPr lang="en-US" sz="3600" dirty="0" smtClean="0"/>
              <a:t>holiday season</a:t>
            </a:r>
            <a:endParaRPr lang="en-US" sz="3600" dirty="0"/>
          </a:p>
        </p:txBody>
      </p:sp>
      <p:pic>
        <p:nvPicPr>
          <p:cNvPr id="7"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7400" y="900304"/>
            <a:ext cx="5295399" cy="1919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047999" y="2455333"/>
            <a:ext cx="1048001" cy="369332"/>
          </a:xfrm>
          <a:prstGeom prst="rect">
            <a:avLst/>
          </a:prstGeom>
          <a:noFill/>
        </p:spPr>
        <p:txBody>
          <a:bodyPr wrap="square" rtlCol="0">
            <a:spAutoFit/>
          </a:bodyPr>
          <a:lstStyle/>
          <a:p>
            <a:r>
              <a:rPr lang="en-US" dirty="0" smtClean="0">
                <a:solidFill>
                  <a:schemeClr val="bg1">
                    <a:lumMod val="65000"/>
                  </a:schemeClr>
                </a:solidFill>
              </a:rPr>
              <a:t>presents</a:t>
            </a:r>
            <a:endParaRPr lang="en-US" dirty="0">
              <a:solidFill>
                <a:schemeClr val="bg1">
                  <a:lumMod val="65000"/>
                </a:schemeClr>
              </a:solidFill>
            </a:endParaRPr>
          </a:p>
        </p:txBody>
      </p:sp>
    </p:spTree>
    <p:extLst>
      <p:ext uri="{BB962C8B-B14F-4D97-AF65-F5344CB8AC3E}">
        <p14:creationId xmlns:p14="http://schemas.microsoft.com/office/powerpoint/2010/main" val="2000953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evel 4"/>
          <p:cNvSpPr/>
          <p:nvPr/>
        </p:nvSpPr>
        <p:spPr>
          <a:xfrm>
            <a:off x="0" y="0"/>
            <a:ext cx="9144000" cy="6781800"/>
          </a:xfrm>
          <a:prstGeom prst="bevel">
            <a:avLst/>
          </a:prstGeom>
          <a:gradFill flip="none" rotWithShape="1">
            <a:gsLst>
              <a:gs pos="0">
                <a:srgbClr val="00CC99"/>
              </a:gs>
              <a:gs pos="43000">
                <a:schemeClr val="accent1">
                  <a:tint val="44500"/>
                  <a:satMod val="160000"/>
                  <a:alpha val="72000"/>
                </a:schemeClr>
              </a:gs>
              <a:gs pos="100000">
                <a:schemeClr val="accent1">
                  <a:tint val="23500"/>
                  <a:satMod val="160000"/>
                </a:schemeClr>
              </a:gs>
            </a:gsLst>
            <a:lin ang="8100000" scaled="1"/>
            <a:tileRect/>
          </a:gra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04900" y="1295399"/>
            <a:ext cx="6934200" cy="914401"/>
          </a:xfrm>
        </p:spPr>
        <p:txBody>
          <a:bodyPr>
            <a:normAutofit/>
          </a:bodyPr>
          <a:lstStyle/>
          <a:p>
            <a:r>
              <a:rPr lang="en-US" sz="4600" b="1" spc="3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The Fact is…</a:t>
            </a:r>
            <a:endParaRPr lang="en-US" sz="46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endParaRPr>
          </a:p>
        </p:txBody>
      </p:sp>
      <p:sp>
        <p:nvSpPr>
          <p:cNvPr id="3" name="Subtitle 2"/>
          <p:cNvSpPr>
            <a:spLocks noGrp="1"/>
          </p:cNvSpPr>
          <p:nvPr>
            <p:ph type="subTitle" idx="1"/>
          </p:nvPr>
        </p:nvSpPr>
        <p:spPr>
          <a:xfrm>
            <a:off x="1371600" y="2286000"/>
            <a:ext cx="6400800" cy="3048000"/>
          </a:xfrm>
        </p:spPr>
        <p:txBody>
          <a:bodyPr>
            <a:noAutofit/>
          </a:bodyPr>
          <a:lstStyle/>
          <a:p>
            <a:r>
              <a:rPr lang="en-US" sz="3600" dirty="0" smtClean="0"/>
              <a:t>According to the EPA*, the volume of waste in the U.S. increase 25% during the holiday season, which is about one million tons.</a:t>
            </a:r>
            <a:endParaRPr lang="en-US" sz="3600" dirty="0"/>
          </a:p>
        </p:txBody>
      </p:sp>
      <p:sp>
        <p:nvSpPr>
          <p:cNvPr id="6" name="TextBox 5"/>
          <p:cNvSpPr txBox="1"/>
          <p:nvPr/>
        </p:nvSpPr>
        <p:spPr>
          <a:xfrm>
            <a:off x="4038600" y="228600"/>
            <a:ext cx="4648200" cy="369332"/>
          </a:xfrm>
          <a:prstGeom prst="rect">
            <a:avLst/>
          </a:prstGeom>
          <a:noFill/>
        </p:spPr>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More Holiday Cheer  Less Wasteful Garbage</a:t>
            </a:r>
            <a:endParaRPr lang="en-US" dirty="0"/>
          </a:p>
        </p:txBody>
      </p:sp>
      <p:sp>
        <p:nvSpPr>
          <p:cNvPr id="8" name="TextBox 7"/>
          <p:cNvSpPr txBox="1"/>
          <p:nvPr/>
        </p:nvSpPr>
        <p:spPr>
          <a:xfrm>
            <a:off x="838200" y="5943600"/>
            <a:ext cx="4114800" cy="553998"/>
          </a:xfrm>
          <a:prstGeom prst="rect">
            <a:avLst/>
          </a:prstGeom>
          <a:noFill/>
        </p:spPr>
        <p:txBody>
          <a:bodyPr wrap="square" rtlCol="0">
            <a:spAutoFit/>
          </a:bodyPr>
          <a:lstStyle/>
          <a:p>
            <a:r>
              <a:rPr lang="en-US" sz="1200" dirty="0"/>
              <a:t>*http://www.epa.gov/region9/waste/recycling/</a:t>
            </a:r>
          </a:p>
          <a:p>
            <a:endParaRPr lang="en-US" dirty="0"/>
          </a:p>
        </p:txBody>
      </p:sp>
      <p:pic>
        <p:nvPicPr>
          <p:cNvPr id="10"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25400"/>
            <a:ext cx="2581275" cy="93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444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evel 14"/>
          <p:cNvSpPr/>
          <p:nvPr/>
        </p:nvSpPr>
        <p:spPr>
          <a:xfrm>
            <a:off x="0" y="0"/>
            <a:ext cx="9144000" cy="6781800"/>
          </a:xfrm>
          <a:prstGeom prst="bevel">
            <a:avLst/>
          </a:prstGeom>
          <a:gradFill flip="none" rotWithShape="1">
            <a:gsLst>
              <a:gs pos="0">
                <a:srgbClr val="00CC99"/>
              </a:gs>
              <a:gs pos="43000">
                <a:schemeClr val="accent1">
                  <a:tint val="44500"/>
                  <a:satMod val="160000"/>
                  <a:alpha val="72000"/>
                </a:schemeClr>
              </a:gs>
              <a:gs pos="100000">
                <a:schemeClr val="accent1">
                  <a:tint val="23500"/>
                  <a:satMod val="160000"/>
                </a:schemeClr>
              </a:gs>
            </a:gsLst>
            <a:lin ang="8100000" scaled="1"/>
            <a:tileRect/>
          </a:gra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68400" y="838200"/>
            <a:ext cx="6934200" cy="761999"/>
          </a:xfrm>
        </p:spPr>
        <p:txBody>
          <a:bodyPr>
            <a:normAutofit fontScale="90000"/>
          </a:bodyPr>
          <a:lstStyle/>
          <a:p>
            <a:r>
              <a:rPr lang="en-US" sz="4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Holiday Break Checklist</a:t>
            </a:r>
            <a:endParaRPr lang="en-US" sz="4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endParaRPr>
          </a:p>
        </p:txBody>
      </p:sp>
      <p:sp>
        <p:nvSpPr>
          <p:cNvPr id="8" name="TextBox 7"/>
          <p:cNvSpPr txBox="1"/>
          <p:nvPr/>
        </p:nvSpPr>
        <p:spPr>
          <a:xfrm>
            <a:off x="2362200" y="3124200"/>
            <a:ext cx="1447800" cy="369332"/>
          </a:xfrm>
          <a:prstGeom prst="rect">
            <a:avLst/>
          </a:prstGeom>
          <a:noFill/>
        </p:spPr>
        <p:txBody>
          <a:bodyPr wrap="square" rtlCol="0">
            <a:spAutoFit/>
          </a:bodyPr>
          <a:lstStyle/>
          <a:p>
            <a:r>
              <a:rPr lang="en-US" dirty="0" smtClean="0"/>
              <a:t>TURN OFF</a:t>
            </a:r>
          </a:p>
        </p:txBody>
      </p:sp>
      <p:sp>
        <p:nvSpPr>
          <p:cNvPr id="9" name="TextBox 8"/>
          <p:cNvSpPr txBox="1"/>
          <p:nvPr/>
        </p:nvSpPr>
        <p:spPr>
          <a:xfrm>
            <a:off x="1066800" y="4953000"/>
            <a:ext cx="6934200" cy="76944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3200" b="1" spc="600" dirty="0" smtClean="0">
                <a:solidFill>
                  <a:schemeClr val="bg1"/>
                </a:solidFill>
                <a:effectLst>
                  <a:outerShdw blurRad="38100" dist="38100" dir="2700000" algn="tl">
                    <a:srgbClr val="000000">
                      <a:alpha val="43137"/>
                    </a:srgbClr>
                  </a:outerShdw>
                </a:effectLst>
              </a:rPr>
              <a:t>CLOSE AND </a:t>
            </a:r>
            <a:r>
              <a:rPr lang="en-US" sz="3200" b="1" spc="600" dirty="0" smtClean="0">
                <a:solidFill>
                  <a:schemeClr val="bg1"/>
                </a:solidFill>
                <a:effectLst>
                  <a:outerShdw blurRad="38100" dist="38100" dir="2700000" algn="tl">
                    <a:srgbClr val="000000">
                      <a:alpha val="43137"/>
                    </a:srgbClr>
                  </a:outerShdw>
                </a:effectLst>
              </a:rPr>
              <a:t>SHUT</a:t>
            </a:r>
          </a:p>
          <a:p>
            <a:pPr algn="ctr"/>
            <a:r>
              <a:rPr lang="en-US" sz="1200" spc="600" dirty="0" smtClean="0">
                <a:solidFill>
                  <a:schemeClr val="bg1"/>
                </a:solidFill>
                <a:effectLst>
                  <a:outerShdw blurRad="38100" dist="38100" dir="2700000" algn="tl">
                    <a:srgbClr val="000000">
                      <a:alpha val="43137"/>
                    </a:srgbClr>
                  </a:outerShdw>
                </a:effectLst>
              </a:rPr>
              <a:t>Windows and blinds</a:t>
            </a:r>
            <a:endParaRPr lang="en-US" sz="1200" spc="600" dirty="0" smtClean="0">
              <a:solidFill>
                <a:schemeClr val="bg1"/>
              </a:solidFill>
              <a:effectLst>
                <a:outerShdw blurRad="38100" dist="38100" dir="2700000" algn="tl">
                  <a:srgbClr val="000000">
                    <a:alpha val="43137"/>
                  </a:srgbClr>
                </a:outerShdw>
              </a:effectLst>
            </a:endParaRPr>
          </a:p>
        </p:txBody>
      </p:sp>
      <p:sp>
        <p:nvSpPr>
          <p:cNvPr id="11" name="TextBox 10"/>
          <p:cNvSpPr txBox="1"/>
          <p:nvPr/>
        </p:nvSpPr>
        <p:spPr>
          <a:xfrm>
            <a:off x="1066800" y="1676400"/>
            <a:ext cx="6934200" cy="95410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3200" b="1" spc="600" dirty="0" smtClean="0">
                <a:solidFill>
                  <a:schemeClr val="bg1"/>
                </a:solidFill>
                <a:effectLst>
                  <a:outerShdw blurRad="38100" dist="38100" dir="2700000" algn="tl">
                    <a:srgbClr val="000000">
                      <a:alpha val="43137"/>
                    </a:srgbClr>
                  </a:outerShdw>
                </a:effectLst>
              </a:rPr>
              <a:t>ADJUST </a:t>
            </a:r>
            <a:r>
              <a:rPr lang="en-US" sz="3200" b="1" spc="600" dirty="0" smtClean="0">
                <a:solidFill>
                  <a:schemeClr val="bg1"/>
                </a:solidFill>
                <a:effectLst>
                  <a:outerShdw blurRad="38100" dist="38100" dir="2700000" algn="tl">
                    <a:srgbClr val="000000">
                      <a:alpha val="43137"/>
                    </a:srgbClr>
                  </a:outerShdw>
                </a:effectLst>
              </a:rPr>
              <a:t>THERMOSTATS</a:t>
            </a:r>
          </a:p>
          <a:p>
            <a:pPr algn="ctr"/>
            <a:r>
              <a:rPr lang="en-US" sz="1200" spc="600" dirty="0" smtClean="0">
                <a:solidFill>
                  <a:schemeClr val="bg1"/>
                </a:solidFill>
                <a:effectLst>
                  <a:outerShdw blurRad="38100" dist="38100" dir="2700000" algn="tl">
                    <a:srgbClr val="000000">
                      <a:alpha val="43137"/>
                    </a:srgbClr>
                  </a:outerShdw>
                </a:effectLst>
              </a:rPr>
              <a:t>Consult Facilities to determine the ideal temperature for an empty office</a:t>
            </a:r>
            <a:endParaRPr lang="en-US" sz="1200" spc="600" dirty="0" smtClean="0">
              <a:solidFill>
                <a:schemeClr val="bg1"/>
              </a:solidFill>
            </a:endParaRPr>
          </a:p>
        </p:txBody>
      </p:sp>
      <p:sp>
        <p:nvSpPr>
          <p:cNvPr id="12" name="TextBox 11"/>
          <p:cNvSpPr txBox="1"/>
          <p:nvPr/>
        </p:nvSpPr>
        <p:spPr>
          <a:xfrm>
            <a:off x="1066800" y="2743200"/>
            <a:ext cx="6934200" cy="113877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3200" b="1" spc="600" dirty="0" smtClean="0">
                <a:solidFill>
                  <a:schemeClr val="bg1"/>
                </a:solidFill>
                <a:effectLst>
                  <a:outerShdw blurRad="38100" dist="38100" dir="2700000" algn="tl">
                    <a:srgbClr val="000000">
                      <a:alpha val="43137"/>
                    </a:srgbClr>
                  </a:outerShdw>
                </a:effectLst>
              </a:rPr>
              <a:t>UNPLUG</a:t>
            </a:r>
          </a:p>
          <a:p>
            <a:pPr algn="ctr"/>
            <a:r>
              <a:rPr lang="en-US" sz="1200" spc="600" dirty="0" smtClean="0">
                <a:solidFill>
                  <a:schemeClr val="bg1"/>
                </a:solidFill>
                <a:effectLst>
                  <a:outerShdw blurRad="38100" dist="38100" dir="2700000" algn="tl">
                    <a:srgbClr val="000000">
                      <a:alpha val="43137"/>
                    </a:srgbClr>
                  </a:outerShdw>
                </a:effectLst>
              </a:rPr>
              <a:t>Fax/Copier machines, printers, computer, monitor, desk lights, power strips, kitchen appliance (microwaves, coffee makers)</a:t>
            </a:r>
            <a:endParaRPr lang="en-US" sz="1200" spc="600" dirty="0" smtClean="0">
              <a:solidFill>
                <a:schemeClr val="bg1"/>
              </a:solidFill>
              <a:effectLst>
                <a:outerShdw blurRad="38100" dist="38100" dir="2700000" algn="tl">
                  <a:srgbClr val="000000">
                    <a:alpha val="43137"/>
                  </a:srgbClr>
                </a:outerShdw>
              </a:effectLst>
            </a:endParaRPr>
          </a:p>
        </p:txBody>
      </p:sp>
      <p:sp>
        <p:nvSpPr>
          <p:cNvPr id="13" name="TextBox 12"/>
          <p:cNvSpPr txBox="1"/>
          <p:nvPr/>
        </p:nvSpPr>
        <p:spPr>
          <a:xfrm>
            <a:off x="1066800" y="4038600"/>
            <a:ext cx="6934200" cy="76944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3200" b="1" spc="600" dirty="0" smtClean="0">
                <a:solidFill>
                  <a:schemeClr val="bg1"/>
                </a:solidFill>
                <a:effectLst>
                  <a:outerShdw blurRad="38100" dist="38100" dir="2700000" algn="tl">
                    <a:srgbClr val="000000">
                      <a:alpha val="43137"/>
                    </a:srgbClr>
                  </a:outerShdw>
                </a:effectLst>
              </a:rPr>
              <a:t>TURN </a:t>
            </a:r>
            <a:r>
              <a:rPr lang="en-US" sz="3200" b="1" spc="600" dirty="0" smtClean="0">
                <a:solidFill>
                  <a:schemeClr val="bg1"/>
                </a:solidFill>
                <a:effectLst>
                  <a:outerShdw blurRad="38100" dist="38100" dir="2700000" algn="tl">
                    <a:srgbClr val="000000">
                      <a:alpha val="43137"/>
                    </a:srgbClr>
                  </a:outerShdw>
                </a:effectLst>
              </a:rPr>
              <a:t>OFF</a:t>
            </a:r>
          </a:p>
          <a:p>
            <a:pPr algn="ctr"/>
            <a:r>
              <a:rPr lang="en-US" sz="1200" spc="300" dirty="0" smtClean="0">
                <a:solidFill>
                  <a:schemeClr val="bg1"/>
                </a:solidFill>
                <a:effectLst>
                  <a:outerShdw blurRad="38100" dist="38100" dir="2700000" algn="tl">
                    <a:srgbClr val="000000">
                      <a:alpha val="43137"/>
                    </a:srgbClr>
                  </a:outerShdw>
                </a:effectLst>
              </a:rPr>
              <a:t>Office lights and anything that can’t be unplugged</a:t>
            </a:r>
            <a:endParaRPr lang="en-US" sz="1200" spc="300" dirty="0" smtClean="0">
              <a:solidFill>
                <a:schemeClr val="bg1"/>
              </a:solidFill>
              <a:effectLst>
                <a:outerShdw blurRad="38100" dist="38100" dir="2700000" algn="tl">
                  <a:srgbClr val="000000">
                    <a:alpha val="43137"/>
                  </a:srgbClr>
                </a:outerShdw>
              </a:effectLst>
            </a:endParaRPr>
          </a:p>
        </p:txBody>
      </p:sp>
      <p:sp>
        <p:nvSpPr>
          <p:cNvPr id="14" name="TextBox 13"/>
          <p:cNvSpPr txBox="1"/>
          <p:nvPr/>
        </p:nvSpPr>
        <p:spPr>
          <a:xfrm>
            <a:off x="4038600" y="228600"/>
            <a:ext cx="4648200" cy="369332"/>
          </a:xfrm>
          <a:prstGeom prst="rect">
            <a:avLst/>
          </a:prstGeom>
          <a:noFill/>
        </p:spPr>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More Holiday Cheer  Less Wasteful Garbage</a:t>
            </a:r>
            <a:endParaRPr lang="en-US" dirty="0"/>
          </a:p>
        </p:txBody>
      </p:sp>
      <p:pic>
        <p:nvPicPr>
          <p:cNvPr id="16"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25400"/>
            <a:ext cx="2581275" cy="93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917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evel 18"/>
          <p:cNvSpPr/>
          <p:nvPr/>
        </p:nvSpPr>
        <p:spPr>
          <a:xfrm>
            <a:off x="0" y="0"/>
            <a:ext cx="9144000" cy="6781800"/>
          </a:xfrm>
          <a:prstGeom prst="bevel">
            <a:avLst/>
          </a:prstGeom>
          <a:gradFill flip="none" rotWithShape="1">
            <a:gsLst>
              <a:gs pos="0">
                <a:srgbClr val="00CC99"/>
              </a:gs>
              <a:gs pos="43000">
                <a:schemeClr val="accent1">
                  <a:tint val="44500"/>
                  <a:satMod val="160000"/>
                  <a:alpha val="72000"/>
                </a:schemeClr>
              </a:gs>
              <a:gs pos="100000">
                <a:schemeClr val="accent1">
                  <a:tint val="23500"/>
                  <a:satMod val="160000"/>
                </a:schemeClr>
              </a:gs>
            </a:gsLst>
            <a:lin ang="8100000" scaled="1"/>
            <a:tileRect/>
          </a:gra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43000" y="914400"/>
            <a:ext cx="6934200" cy="685801"/>
          </a:xfrm>
        </p:spPr>
        <p:txBody>
          <a:bodyPr>
            <a:normAutofit fontScale="90000"/>
          </a:bodyPr>
          <a:lstStyle/>
          <a:p>
            <a:r>
              <a:rPr lang="en-US" sz="4600" b="1" spc="600" dirty="0" smtClean="0">
                <a:ln w="12700">
                  <a:solidFill>
                    <a:schemeClr val="tx2">
                      <a:satMod val="155000"/>
                    </a:schemeClr>
                  </a:solidFill>
                  <a:prstDash val="solid"/>
                </a:ln>
                <a:blipFill>
                  <a:blip r:embed="rId3"/>
                  <a:stretch>
                    <a:fillRect/>
                  </a:stretch>
                </a:blipFill>
                <a:effectLst>
                  <a:outerShdw blurRad="38100" dist="38100" dir="2700000" algn="tl">
                    <a:srgbClr val="000000">
                      <a:alpha val="43137"/>
                    </a:srgbClr>
                  </a:outerShdw>
                </a:effectLst>
                <a:latin typeface="Bauhaus 93" panose="04030905020B02020C02" pitchFamily="82" charset="0"/>
              </a:rPr>
              <a:t>Holiday Parties</a:t>
            </a:r>
            <a:endParaRPr lang="en-US" sz="4600" b="1" spc="600" dirty="0">
              <a:ln w="12700">
                <a:solidFill>
                  <a:schemeClr val="tx2">
                    <a:satMod val="155000"/>
                  </a:schemeClr>
                </a:solidFill>
                <a:prstDash val="solid"/>
              </a:ln>
              <a:blipFill>
                <a:blip r:embed="rId3"/>
                <a:stretch>
                  <a:fillRect/>
                </a:stretch>
              </a:blipFill>
              <a:effectLst>
                <a:outerShdw blurRad="38100" dist="38100" dir="2700000" algn="tl">
                  <a:srgbClr val="000000">
                    <a:alpha val="43137"/>
                  </a:srgbClr>
                </a:outerShdw>
              </a:effectLst>
              <a:latin typeface="Bauhaus 93" panose="04030905020B02020C02" pitchFamily="82" charset="0"/>
            </a:endParaRPr>
          </a:p>
        </p:txBody>
      </p:sp>
      <p:sp>
        <p:nvSpPr>
          <p:cNvPr id="8" name="Right Arrow Callout 7"/>
          <p:cNvSpPr/>
          <p:nvPr/>
        </p:nvSpPr>
        <p:spPr>
          <a:xfrm>
            <a:off x="914400" y="2819400"/>
            <a:ext cx="4648200" cy="3048000"/>
          </a:xfrm>
          <a:prstGeom prst="rightArrowCallout">
            <a:avLst>
              <a:gd name="adj1" fmla="val 36320"/>
              <a:gd name="adj2" fmla="val 27264"/>
              <a:gd name="adj3" fmla="val 31793"/>
              <a:gd name="adj4" fmla="val 64977"/>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590800" y="3276600"/>
            <a:ext cx="1409700" cy="2057400"/>
          </a:xfrm>
        </p:spPr>
        <p:txBody>
          <a:bodyPr>
            <a:noAutofit/>
          </a:bodyPr>
          <a:lstStyle/>
          <a:p>
            <a:pPr algn="l"/>
            <a:r>
              <a:rPr lang="en-US" sz="3600" dirty="0" err="1" smtClean="0">
                <a:effectLst>
                  <a:outerShdw blurRad="38100" dist="38100" dir="2700000" algn="tl">
                    <a:srgbClr val="000000">
                      <a:alpha val="43137"/>
                    </a:srgbClr>
                  </a:outerShdw>
                </a:effectLst>
              </a:rPr>
              <a:t>euse</a:t>
            </a:r>
            <a:endParaRPr lang="en-US" sz="3600" dirty="0" smtClean="0">
              <a:effectLst>
                <a:outerShdw blurRad="38100" dist="38100" dir="2700000" algn="tl">
                  <a:srgbClr val="000000">
                    <a:alpha val="43137"/>
                  </a:srgbClr>
                </a:outerShdw>
              </a:effectLst>
            </a:endParaRPr>
          </a:p>
          <a:p>
            <a:pPr algn="l"/>
            <a:r>
              <a:rPr lang="en-US" sz="3600" dirty="0">
                <a:effectLst>
                  <a:outerShdw blurRad="38100" dist="38100" dir="2700000" algn="tl">
                    <a:srgbClr val="000000">
                      <a:alpha val="43137"/>
                    </a:srgbClr>
                  </a:outerShdw>
                </a:effectLst>
              </a:rPr>
              <a:t>e</a:t>
            </a:r>
            <a:r>
              <a:rPr lang="en-US" sz="3600" dirty="0" smtClean="0">
                <a:effectLst>
                  <a:outerShdw blurRad="38100" dist="38100" dir="2700000" algn="tl">
                    <a:srgbClr val="000000">
                      <a:alpha val="43137"/>
                    </a:srgbClr>
                  </a:outerShdw>
                </a:effectLst>
              </a:rPr>
              <a:t>duce</a:t>
            </a:r>
          </a:p>
          <a:p>
            <a:pPr algn="l"/>
            <a:r>
              <a:rPr lang="en-US" sz="3600" dirty="0" err="1" smtClean="0">
                <a:effectLst>
                  <a:outerShdw blurRad="38100" dist="38100" dir="2700000" algn="tl">
                    <a:srgbClr val="000000">
                      <a:alpha val="43137"/>
                    </a:srgbClr>
                  </a:outerShdw>
                </a:effectLst>
              </a:rPr>
              <a:t>ecycle</a:t>
            </a:r>
            <a:endParaRPr lang="en-US" sz="3600" dirty="0">
              <a:effectLst>
                <a:outerShdw blurRad="38100" dist="38100" dir="2700000" algn="tl">
                  <a:srgbClr val="000000">
                    <a:alpha val="43137"/>
                  </a:srgbClr>
                </a:outerShdw>
              </a:effectLst>
            </a:endParaRPr>
          </a:p>
        </p:txBody>
      </p:sp>
      <p:sp>
        <p:nvSpPr>
          <p:cNvPr id="6" name="TextBox 5"/>
          <p:cNvSpPr txBox="1"/>
          <p:nvPr/>
        </p:nvSpPr>
        <p:spPr>
          <a:xfrm>
            <a:off x="4114800" y="228600"/>
            <a:ext cx="4648200" cy="369332"/>
          </a:xfrm>
          <a:prstGeom prst="rect">
            <a:avLst/>
          </a:prstGeom>
          <a:noFill/>
        </p:spPr>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More Holiday Cheer  Less Wasteful Garbage</a:t>
            </a:r>
            <a:endParaRPr lang="en-US" dirty="0"/>
          </a:p>
        </p:txBody>
      </p:sp>
      <p:sp>
        <p:nvSpPr>
          <p:cNvPr id="7" name="Rectangle 6"/>
          <p:cNvSpPr/>
          <p:nvPr/>
        </p:nvSpPr>
        <p:spPr>
          <a:xfrm>
            <a:off x="609600" y="2044273"/>
            <a:ext cx="2440792" cy="450892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700" b="1" cap="none" spc="50" dirty="0" smtClean="0">
                <a:ln w="11430"/>
                <a:blipFill>
                  <a:blip r:embed="rId3"/>
                  <a:stretch>
                    <a:fillRect/>
                  </a:stretch>
                </a:blipFill>
                <a:effectLst>
                  <a:outerShdw blurRad="76200" dist="50800" dir="5400000" algn="tl" rotWithShape="0">
                    <a:srgbClr val="000000">
                      <a:alpha val="65000"/>
                    </a:srgbClr>
                  </a:outerShdw>
                </a:effectLst>
              </a:rPr>
              <a:t>R</a:t>
            </a:r>
            <a:endParaRPr lang="en-US" sz="28700" b="1" cap="none" spc="50" dirty="0">
              <a:ln w="11430"/>
              <a:blipFill>
                <a:blip r:embed="rId3"/>
                <a:stretch>
                  <a:fillRect/>
                </a:stretch>
              </a:blipFill>
              <a:effectLst>
                <a:outerShdw blurRad="76200" dist="50800" dir="5400000" algn="tl" rotWithShape="0">
                  <a:srgbClr val="000000">
                    <a:alpha val="65000"/>
                  </a:srgbClr>
                </a:outerShdw>
              </a:effectLst>
            </a:endParaRPr>
          </a:p>
        </p:txBody>
      </p:sp>
      <p:pic>
        <p:nvPicPr>
          <p:cNvPr id="4098" name="Picture 2" descr="http://www.polyvore.com/cgi/img-thing?.out=jpg&amp;size=l&amp;tid=27240355"/>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17820" t="28983" r="16772" b="28878"/>
          <a:stretch/>
        </p:blipFill>
        <p:spPr bwMode="auto">
          <a:xfrm rot="1185705">
            <a:off x="4853878" y="4801744"/>
            <a:ext cx="1629397" cy="104970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ak1.ostkcdn.com/images/products/3847952/3847952/International-Silver-Simplicity-53-piece-Flatware-Set-P11900756.jpe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24600" y="1219200"/>
            <a:ext cx="20574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ak1.ostkcdn.com/images/products/8581450/Paula-Deen-Signature-Dinnerware-Red-Spiceberry-Dinner-Plates-Set-of-4-P15854593.jpg"/>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72200" y="3769743"/>
            <a:ext cx="2250057" cy="2250057"/>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http://www.antebellumoaksvenue.com/wp-content/uploads/making-a-toast-champagne-flutes-touching-2.s600x600.jpg"/>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88438" y="1412017"/>
            <a:ext cx="1850162" cy="1407428"/>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descr="http://olivet.squarespace.com/storage/1banner2010122909.jpg?__SQUARESPACE_CACHEVERSION=1381670542698"/>
          <p:cNvPicPr>
            <a:picLocks noChangeAspect="1" noChangeArrowheads="1"/>
          </p:cNvPicPr>
          <p:nvPr/>
        </p:nvPicPr>
        <p:blipFill>
          <a:blip r:embed="rId8" cstate="print">
            <a:clrChange>
              <a:clrFrom>
                <a:srgbClr val="FCFCFC"/>
              </a:clrFrom>
              <a:clrTo>
                <a:srgbClr val="FCFCFC">
                  <a:alpha val="0"/>
                </a:srgbClr>
              </a:clrTo>
            </a:clrChange>
            <a:extLst>
              <a:ext uri="{28A0092B-C50C-407E-A947-70E740481C1C}">
                <a14:useLocalDpi xmlns:a14="http://schemas.microsoft.com/office/drawing/2010/main" val="0"/>
              </a:ext>
            </a:extLst>
          </a:blip>
          <a:srcRect/>
          <a:stretch>
            <a:fillRect/>
          </a:stretch>
        </p:blipFill>
        <p:spPr bwMode="auto">
          <a:xfrm rot="491170">
            <a:off x="3351868" y="2844210"/>
            <a:ext cx="5261950" cy="1309688"/>
          </a:xfrm>
          <a:prstGeom prst="rect">
            <a:avLst/>
          </a:prstGeom>
          <a:noFill/>
          <a:extLst>
            <a:ext uri="{909E8E84-426E-40DD-AFC4-6F175D3DCCD1}">
              <a14:hiddenFill xmlns:a14="http://schemas.microsoft.com/office/drawing/2010/main">
                <a:solidFill>
                  <a:srgbClr val="FFFFFF"/>
                </a:solidFill>
              </a14:hiddenFill>
            </a:ext>
          </a:extLst>
        </p:spPr>
      </p:pic>
      <p:pic>
        <p:nvPicPr>
          <p:cNvPr id="4114" name="Picture 18" descr="http://i.ebayimg.com/00/s/NDgzWDUwMA==/z/OP8AAOxyOMdS-oRE/$_3.JPG?set_id=2"/>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44138" y="1204912"/>
            <a:ext cx="2381250" cy="2300288"/>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descr="http://rlv.zcache.com/vintage_red_lace_holiday_napkin-r71f0128cd71f41f0b755f6f0d8f76a35_2cfju_8byvr_324.jpg"/>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0494736">
            <a:off x="617643" y="998643"/>
            <a:ext cx="1787615" cy="17876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1999" y="5943600"/>
            <a:ext cx="7848601" cy="830997"/>
          </a:xfrm>
          <a:prstGeom prst="rect">
            <a:avLst/>
          </a:prstGeom>
          <a:noFill/>
        </p:spPr>
        <p:txBody>
          <a:bodyPr wrap="square" rtlCol="0">
            <a:spAutoFit/>
          </a:bodyPr>
          <a:lstStyle/>
          <a:p>
            <a:r>
              <a:rPr lang="en-US" sz="1200" dirty="0" smtClean="0"/>
              <a:t>Reuse-Reduce-Recycle!  Send evites to guests instead of paper invitations.  Make decorations, like snowflakes made from repurposed office paper, or buy generic NYE hats and banners, instead of year specific ones.  Use fabric napkins &amp; table clothes; washable plates, glasses &amp; utensils, instead of paper or plastic.  Buy organic when possible.  Estimate how much food you really need for your guests so you don’t waste.  Send guests home with leftovers and/or freeze some for yourself!</a:t>
            </a:r>
            <a:endParaRPr lang="en-US" sz="1200" dirty="0"/>
          </a:p>
        </p:txBody>
      </p:sp>
      <p:pic>
        <p:nvPicPr>
          <p:cNvPr id="18" name="Picture 2"/>
          <p:cNvPicPr>
            <a:picLocks noChangeAspect="1" noChangeArrowheads="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25400"/>
            <a:ext cx="2581275" cy="93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559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evel 12"/>
          <p:cNvSpPr/>
          <p:nvPr/>
        </p:nvSpPr>
        <p:spPr>
          <a:xfrm>
            <a:off x="0" y="0"/>
            <a:ext cx="9144000" cy="6781800"/>
          </a:xfrm>
          <a:prstGeom prst="bevel">
            <a:avLst/>
          </a:prstGeom>
          <a:gradFill flip="none" rotWithShape="1">
            <a:gsLst>
              <a:gs pos="0">
                <a:srgbClr val="00CC99"/>
              </a:gs>
              <a:gs pos="43000">
                <a:schemeClr val="accent1">
                  <a:tint val="44500"/>
                  <a:satMod val="160000"/>
                  <a:alpha val="72000"/>
                </a:schemeClr>
              </a:gs>
              <a:gs pos="100000">
                <a:schemeClr val="accent1">
                  <a:tint val="23500"/>
                  <a:satMod val="160000"/>
                </a:schemeClr>
              </a:gs>
            </a:gsLst>
            <a:lin ang="8100000" scaled="1"/>
            <a:tileRect/>
          </a:gra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914399"/>
            <a:ext cx="7391400" cy="838201"/>
          </a:xfrm>
        </p:spPr>
        <p:txBody>
          <a:bodyPr>
            <a:normAutofit/>
          </a:bodyPr>
          <a:lstStyle/>
          <a:p>
            <a:r>
              <a:rPr lang="en-US" sz="4600" b="1" spc="3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Bauhaus 93" panose="04030905020B02020C02" pitchFamily="82" charset="0"/>
              </a:rPr>
              <a:t>Gift Giving</a:t>
            </a:r>
            <a:endParaRPr lang="en-US" sz="4600" b="1" spc="3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Bauhaus 93" panose="04030905020B02020C02" pitchFamily="82" charset="0"/>
            </a:endParaRPr>
          </a:p>
        </p:txBody>
      </p:sp>
      <p:sp>
        <p:nvSpPr>
          <p:cNvPr id="3" name="Subtitle 2"/>
          <p:cNvSpPr>
            <a:spLocks noGrp="1"/>
          </p:cNvSpPr>
          <p:nvPr>
            <p:ph type="subTitle" idx="1"/>
          </p:nvPr>
        </p:nvSpPr>
        <p:spPr>
          <a:xfrm>
            <a:off x="1371600" y="3276600"/>
            <a:ext cx="2933700" cy="2590800"/>
          </a:xfrm>
        </p:spPr>
        <p:txBody>
          <a:bodyPr>
            <a:noAutofit/>
          </a:bodyPr>
          <a:lstStyle/>
          <a:p>
            <a:r>
              <a:rPr lang="en-US" sz="2800" dirty="0" smtClean="0">
                <a:solidFill>
                  <a:srgbClr val="0070C0"/>
                </a:solidFill>
              </a:rPr>
              <a:t>Bows</a:t>
            </a:r>
          </a:p>
          <a:p>
            <a:r>
              <a:rPr lang="en-US" sz="2800" dirty="0" smtClean="0">
                <a:solidFill>
                  <a:srgbClr val="0070C0"/>
                </a:solidFill>
              </a:rPr>
              <a:t>Ribbon</a:t>
            </a:r>
          </a:p>
          <a:p>
            <a:r>
              <a:rPr lang="en-US" sz="2800" dirty="0" smtClean="0">
                <a:solidFill>
                  <a:srgbClr val="0070C0"/>
                </a:solidFill>
              </a:rPr>
              <a:t>Tags</a:t>
            </a:r>
          </a:p>
          <a:p>
            <a:r>
              <a:rPr lang="en-US" sz="2800" dirty="0" smtClean="0">
                <a:solidFill>
                  <a:srgbClr val="0070C0"/>
                </a:solidFill>
              </a:rPr>
              <a:t>Gift bags &amp; boxes</a:t>
            </a:r>
          </a:p>
          <a:p>
            <a:r>
              <a:rPr lang="en-US" sz="2800" dirty="0" smtClean="0">
                <a:solidFill>
                  <a:srgbClr val="0070C0"/>
                </a:solidFill>
              </a:rPr>
              <a:t>Wrapping paper</a:t>
            </a:r>
          </a:p>
          <a:p>
            <a:endParaRPr lang="en-US" sz="3600" dirty="0"/>
          </a:p>
        </p:txBody>
      </p:sp>
      <p:sp>
        <p:nvSpPr>
          <p:cNvPr id="7" name="Subtitle 2"/>
          <p:cNvSpPr txBox="1">
            <a:spLocks/>
          </p:cNvSpPr>
          <p:nvPr/>
        </p:nvSpPr>
        <p:spPr>
          <a:xfrm>
            <a:off x="4495800" y="3962400"/>
            <a:ext cx="3733800" cy="2133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1" spc="300" dirty="0" smtClean="0">
                <a:solidFill>
                  <a:srgbClr val="009900"/>
                </a:solidFill>
                <a:effectLst>
                  <a:outerShdw blurRad="38100" dist="38100" dir="2700000" algn="tl">
                    <a:srgbClr val="000000">
                      <a:alpha val="43137"/>
                    </a:srgbClr>
                  </a:outerShdw>
                </a:effectLst>
              </a:rPr>
              <a:t>When buying new wrapping supplies:</a:t>
            </a:r>
          </a:p>
          <a:p>
            <a:r>
              <a:rPr lang="en-US" sz="2800" dirty="0" smtClean="0">
                <a:solidFill>
                  <a:srgbClr val="0070C0"/>
                </a:solidFill>
              </a:rPr>
              <a:t>Recycled or sustainable materials</a:t>
            </a:r>
          </a:p>
          <a:p>
            <a:endParaRPr lang="en-US" sz="3600" dirty="0"/>
          </a:p>
        </p:txBody>
      </p:sp>
      <p:pic>
        <p:nvPicPr>
          <p:cNvPr id="3074" name="Picture 2" descr="http://download.4-designer.com/files/2012120420/exquisite-ribbon-03-vector-material-956.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5702" b="5877"/>
          <a:stretch/>
        </p:blipFill>
        <p:spPr bwMode="auto">
          <a:xfrm>
            <a:off x="88172" y="2362200"/>
            <a:ext cx="3417028" cy="427566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295400" y="1752600"/>
            <a:ext cx="3276600" cy="1231106"/>
          </a:xfrm>
          <a:prstGeom prst="rect">
            <a:avLst/>
          </a:prstGeom>
          <a:noFill/>
        </p:spPr>
        <p:txBody>
          <a:bodyPr wrap="square" rtlCol="0">
            <a:spAutoFit/>
          </a:bodyPr>
          <a:lstStyle/>
          <a:p>
            <a:pPr algn="ctr"/>
            <a:r>
              <a:rPr lang="en-US" sz="2800" b="1" spc="300" dirty="0" smtClean="0">
                <a:solidFill>
                  <a:srgbClr val="009900"/>
                </a:solidFill>
                <a:effectLst>
                  <a:outerShdw blurRad="38100" dist="38100" dir="2700000" algn="tl">
                    <a:srgbClr val="000000">
                      <a:alpha val="43137"/>
                    </a:srgbClr>
                  </a:outerShdw>
                </a:effectLst>
              </a:rPr>
              <a:t>Reduce, Reuse, </a:t>
            </a:r>
          </a:p>
          <a:p>
            <a:pPr algn="ctr"/>
            <a:r>
              <a:rPr lang="en-US" sz="2800" b="1" spc="300" dirty="0" smtClean="0">
                <a:solidFill>
                  <a:srgbClr val="009900"/>
                </a:solidFill>
                <a:effectLst>
                  <a:outerShdw blurRad="38100" dist="38100" dir="2700000" algn="tl">
                    <a:srgbClr val="000000">
                      <a:alpha val="43137"/>
                    </a:srgbClr>
                  </a:outerShdw>
                </a:effectLst>
              </a:rPr>
              <a:t>Recycle!!! </a:t>
            </a:r>
          </a:p>
          <a:p>
            <a:endParaRPr lang="en-US" dirty="0"/>
          </a:p>
        </p:txBody>
      </p:sp>
      <p:sp>
        <p:nvSpPr>
          <p:cNvPr id="11" name="TextBox 10"/>
          <p:cNvSpPr txBox="1"/>
          <p:nvPr/>
        </p:nvSpPr>
        <p:spPr>
          <a:xfrm>
            <a:off x="4038600" y="228600"/>
            <a:ext cx="4648200" cy="369332"/>
          </a:xfrm>
          <a:prstGeom prst="rect">
            <a:avLst/>
          </a:prstGeom>
          <a:noFill/>
        </p:spPr>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More Holiday Cheer  Less Wasteful Garbage</a:t>
            </a:r>
            <a:endParaRPr lang="en-US" dirty="0"/>
          </a:p>
        </p:txBody>
      </p:sp>
      <p:pic>
        <p:nvPicPr>
          <p:cNvPr id="3076" name="Picture 4" descr="http://www.downingfilmcenter.com/pages/images/movie_tickets_admit_one_003.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53000" y="1828800"/>
            <a:ext cx="2819400" cy="1916215"/>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5334000" y="2385951"/>
            <a:ext cx="2057400" cy="838200"/>
          </a:xfrm>
          <a:prstGeom prst="rect">
            <a:avLst/>
          </a:prstGeom>
          <a:solidFill>
            <a:srgbClr val="FFCC00"/>
          </a:solid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en-US" sz="2800" b="1" spc="300" dirty="0" smtClean="0">
                <a:solidFill>
                  <a:srgbClr val="009900"/>
                </a:solidFill>
                <a:effectLst>
                  <a:outerShdw blurRad="38100" dist="38100" dir="2700000" algn="tl">
                    <a:srgbClr val="000000">
                      <a:alpha val="43137"/>
                    </a:srgbClr>
                  </a:outerShdw>
                </a:effectLst>
              </a:rPr>
              <a:t>BE </a:t>
            </a:r>
          </a:p>
          <a:p>
            <a:pPr>
              <a:spcBef>
                <a:spcPts val="0"/>
              </a:spcBef>
            </a:pPr>
            <a:r>
              <a:rPr lang="en-US" sz="2800" b="1" spc="300" dirty="0" smtClean="0">
                <a:solidFill>
                  <a:srgbClr val="009900"/>
                </a:solidFill>
                <a:effectLst>
                  <a:outerShdw blurRad="38100" dist="38100" dir="2700000" algn="tl">
                    <a:srgbClr val="000000">
                      <a:alpha val="43137"/>
                    </a:srgbClr>
                  </a:outerShdw>
                </a:effectLst>
              </a:rPr>
              <a:t>CREATIVE!</a:t>
            </a:r>
          </a:p>
          <a:p>
            <a:endParaRPr lang="en-US" sz="3600" dirty="0"/>
          </a:p>
        </p:txBody>
      </p:sp>
      <p:sp>
        <p:nvSpPr>
          <p:cNvPr id="6" name="TextBox 5"/>
          <p:cNvSpPr txBox="1"/>
          <p:nvPr/>
        </p:nvSpPr>
        <p:spPr>
          <a:xfrm>
            <a:off x="1066800" y="5943600"/>
            <a:ext cx="7315200" cy="646331"/>
          </a:xfrm>
          <a:prstGeom prst="rect">
            <a:avLst/>
          </a:prstGeom>
          <a:noFill/>
        </p:spPr>
        <p:txBody>
          <a:bodyPr wrap="square" rtlCol="0">
            <a:spAutoFit/>
          </a:bodyPr>
          <a:lstStyle/>
          <a:p>
            <a:r>
              <a:rPr lang="en-US" sz="1200" dirty="0" smtClean="0"/>
              <a:t>Give gifts that don’t require wrapping, such as tickets, </a:t>
            </a:r>
            <a:r>
              <a:rPr lang="en-US" sz="1200" dirty="0" err="1" smtClean="0"/>
              <a:t>Groupons</a:t>
            </a:r>
            <a:r>
              <a:rPr lang="en-US" sz="1200" dirty="0" smtClean="0"/>
              <a:t>, memberships to museums, etc.  Reuse gift wrapping materials.  Recycle items when possible.  Make your own greeting cards, send </a:t>
            </a:r>
            <a:r>
              <a:rPr lang="en-US" sz="1200" dirty="0" err="1" smtClean="0"/>
              <a:t>ecards</a:t>
            </a:r>
            <a:r>
              <a:rPr lang="en-US" sz="1200" dirty="0" smtClean="0"/>
              <a:t>, recycle or send to an organization to be repurposed.  When buying new supplies, try to purchase recycled or sustainable materials.</a:t>
            </a:r>
            <a:endParaRPr lang="en-US" sz="1200" dirty="0"/>
          </a:p>
        </p:txBody>
      </p:sp>
      <p:pic>
        <p:nvPicPr>
          <p:cNvPr id="1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25400"/>
            <a:ext cx="2581275" cy="93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5448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evel 7"/>
          <p:cNvSpPr/>
          <p:nvPr/>
        </p:nvSpPr>
        <p:spPr>
          <a:xfrm>
            <a:off x="0" y="0"/>
            <a:ext cx="9144000" cy="6781800"/>
          </a:xfrm>
          <a:prstGeom prst="bevel">
            <a:avLst/>
          </a:prstGeom>
          <a:gradFill flip="none" rotWithShape="1">
            <a:gsLst>
              <a:gs pos="0">
                <a:srgbClr val="00CC99"/>
              </a:gs>
              <a:gs pos="43000">
                <a:schemeClr val="accent1">
                  <a:tint val="44500"/>
                  <a:satMod val="160000"/>
                  <a:alpha val="72000"/>
                </a:schemeClr>
              </a:gs>
              <a:gs pos="100000">
                <a:schemeClr val="accent1">
                  <a:tint val="23500"/>
                  <a:satMod val="160000"/>
                </a:schemeClr>
              </a:gs>
            </a:gsLst>
            <a:lin ang="8100000" scaled="1"/>
            <a:tileRect/>
          </a:gra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http://thumbs.dreamstime.com/z/christmas-lights-border-3736925.jpg"/>
          <p:cNvPicPr>
            <a:picLocks noChangeAspect="1" noChangeArrowheads="1"/>
          </p:cNvPicPr>
          <p:nvPr/>
        </p:nvPicPr>
        <p:blipFill rotWithShape="1">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b="11542"/>
          <a:stretch/>
        </p:blipFill>
        <p:spPr bwMode="auto">
          <a:xfrm>
            <a:off x="1502752" y="2133600"/>
            <a:ext cx="6214696" cy="34041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209800" y="914400"/>
            <a:ext cx="4724400" cy="914401"/>
          </a:xfrm>
        </p:spPr>
        <p:txBody>
          <a:bodyPr>
            <a:normAutofit/>
          </a:bodyPr>
          <a:lstStyle/>
          <a:p>
            <a:r>
              <a:rPr lang="en-US" sz="4600" b="1" spc="300"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Bauhaus 93" panose="04030905020B02020C02" pitchFamily="82" charset="0"/>
              </a:rPr>
              <a:t>H</a:t>
            </a:r>
            <a:r>
              <a:rPr lang="en-US" sz="4600" b="1" spc="3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Bauhaus 93" panose="04030905020B02020C02" pitchFamily="82" charset="0"/>
              </a:rPr>
              <a:t>o</a:t>
            </a:r>
            <a:r>
              <a:rPr lang="en-US" sz="4600" b="1" spc="30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Bauhaus 93" panose="04030905020B02020C02" pitchFamily="82" charset="0"/>
              </a:rPr>
              <a:t>l</a:t>
            </a:r>
            <a:r>
              <a:rPr lang="en-US" sz="4600" b="1" spc="30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Bauhaus 93" panose="04030905020B02020C02" pitchFamily="82" charset="0"/>
              </a:rPr>
              <a:t>i</a:t>
            </a:r>
            <a:r>
              <a:rPr lang="en-US" sz="4600" b="1" spc="300" dirty="0" smtClean="0">
                <a:ln w="12700">
                  <a:solidFill>
                    <a:schemeClr val="tx2">
                      <a:satMod val="155000"/>
                    </a:schemeClr>
                  </a:solidFill>
                  <a:prstDash val="solid"/>
                </a:ln>
                <a:solidFill>
                  <a:srgbClr val="FF00FF"/>
                </a:solidFill>
                <a:effectLst>
                  <a:outerShdw blurRad="41275" dist="20320" dir="1800000" algn="tl" rotWithShape="0">
                    <a:srgbClr val="000000">
                      <a:alpha val="40000"/>
                    </a:srgbClr>
                  </a:outerShdw>
                </a:effectLst>
                <a:latin typeface="Bauhaus 93" panose="04030905020B02020C02" pitchFamily="82" charset="0"/>
              </a:rPr>
              <a:t>d</a:t>
            </a:r>
            <a:r>
              <a:rPr lang="en-US" sz="4600" b="1" spc="30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Bauhaus 93" panose="04030905020B02020C02" pitchFamily="82" charset="0"/>
              </a:rPr>
              <a:t>a</a:t>
            </a:r>
            <a:r>
              <a:rPr lang="en-US" sz="4600" b="1" spc="300"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Bauhaus 93" panose="04030905020B02020C02" pitchFamily="82" charset="0"/>
              </a:rPr>
              <a:t>y</a:t>
            </a:r>
            <a:r>
              <a:rPr lang="en-US" sz="4600" b="1" spc="3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 </a:t>
            </a:r>
            <a:r>
              <a:rPr lang="en-US" sz="4600" b="1" spc="3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Bauhaus 93" panose="04030905020B02020C02" pitchFamily="82" charset="0"/>
              </a:rPr>
              <a:t>L</a:t>
            </a:r>
            <a:r>
              <a:rPr lang="en-US" sz="4600" b="1" spc="30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Bauhaus 93" panose="04030905020B02020C02" pitchFamily="82" charset="0"/>
              </a:rPr>
              <a:t>i</a:t>
            </a:r>
            <a:r>
              <a:rPr lang="en-US" sz="4600" b="1" spc="30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Bauhaus 93" panose="04030905020B02020C02" pitchFamily="82" charset="0"/>
              </a:rPr>
              <a:t>g</a:t>
            </a:r>
            <a:r>
              <a:rPr lang="en-US" sz="4600" b="1" spc="300" dirty="0" smtClean="0">
                <a:ln w="12700">
                  <a:solidFill>
                    <a:schemeClr val="tx2">
                      <a:satMod val="155000"/>
                    </a:schemeClr>
                  </a:solidFill>
                  <a:prstDash val="solid"/>
                </a:ln>
                <a:solidFill>
                  <a:srgbClr val="FF00FF"/>
                </a:solidFill>
                <a:effectLst>
                  <a:outerShdw blurRad="41275" dist="20320" dir="1800000" algn="tl" rotWithShape="0">
                    <a:srgbClr val="000000">
                      <a:alpha val="40000"/>
                    </a:srgbClr>
                  </a:outerShdw>
                </a:effectLst>
                <a:latin typeface="Bauhaus 93" panose="04030905020B02020C02" pitchFamily="82" charset="0"/>
              </a:rPr>
              <a:t>h</a:t>
            </a:r>
            <a:r>
              <a:rPr lang="en-US" sz="4600" b="1" spc="30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Bauhaus 93" panose="04030905020B02020C02" pitchFamily="82" charset="0"/>
              </a:rPr>
              <a:t>t</a:t>
            </a:r>
            <a:r>
              <a:rPr lang="en-US" sz="4600" b="1" spc="300"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Bauhaus 93" panose="04030905020B02020C02" pitchFamily="82" charset="0"/>
              </a:rPr>
              <a:t>s</a:t>
            </a:r>
            <a:endParaRPr lang="en-US" sz="4600" b="1" spc="300" dirty="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Bauhaus 93" panose="04030905020B02020C02" pitchFamily="82" charset="0"/>
            </a:endParaRPr>
          </a:p>
        </p:txBody>
      </p:sp>
      <p:sp>
        <p:nvSpPr>
          <p:cNvPr id="3" name="Subtitle 2"/>
          <p:cNvSpPr>
            <a:spLocks noGrp="1"/>
          </p:cNvSpPr>
          <p:nvPr>
            <p:ph type="subTitle" idx="1"/>
          </p:nvPr>
        </p:nvSpPr>
        <p:spPr>
          <a:xfrm>
            <a:off x="2571750" y="2819400"/>
            <a:ext cx="4076700" cy="2133600"/>
          </a:xfrm>
        </p:spPr>
        <p:txBody>
          <a:bodyPr>
            <a:noAutofit/>
          </a:bodyPr>
          <a:lstStyle/>
          <a:p>
            <a:r>
              <a:rPr lang="en-US" sz="3600" dirty="0" smtClean="0">
                <a:solidFill>
                  <a:srgbClr val="009900"/>
                </a:solidFill>
              </a:rPr>
              <a:t>ALWAYS REUSE</a:t>
            </a:r>
          </a:p>
          <a:p>
            <a:r>
              <a:rPr lang="en-US" sz="3600" dirty="0" smtClean="0">
                <a:solidFill>
                  <a:srgbClr val="009900"/>
                </a:solidFill>
              </a:rPr>
              <a:t>Buy LED* or Solar</a:t>
            </a:r>
          </a:p>
          <a:p>
            <a:r>
              <a:rPr lang="en-US" sz="3600" dirty="0" smtClean="0">
                <a:solidFill>
                  <a:srgbClr val="009900"/>
                </a:solidFill>
              </a:rPr>
              <a:t>Put lights on timers</a:t>
            </a:r>
            <a:endParaRPr lang="en-US" sz="3600" dirty="0">
              <a:solidFill>
                <a:srgbClr val="009900"/>
              </a:solidFill>
            </a:endParaRPr>
          </a:p>
        </p:txBody>
      </p:sp>
      <p:sp>
        <p:nvSpPr>
          <p:cNvPr id="7" name="TextBox 6"/>
          <p:cNvSpPr txBox="1"/>
          <p:nvPr/>
        </p:nvSpPr>
        <p:spPr>
          <a:xfrm>
            <a:off x="4038600" y="228600"/>
            <a:ext cx="4648200" cy="369332"/>
          </a:xfrm>
          <a:prstGeom prst="rect">
            <a:avLst/>
          </a:prstGeom>
          <a:noFill/>
        </p:spPr>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More Holiday Cheer  Less Wasteful Garbage</a:t>
            </a:r>
            <a:endParaRPr lang="en-US" dirty="0"/>
          </a:p>
        </p:txBody>
      </p:sp>
      <p:sp>
        <p:nvSpPr>
          <p:cNvPr id="5" name="TextBox 4"/>
          <p:cNvSpPr txBox="1"/>
          <p:nvPr/>
        </p:nvSpPr>
        <p:spPr>
          <a:xfrm>
            <a:off x="838200" y="5943600"/>
            <a:ext cx="7162800" cy="276999"/>
          </a:xfrm>
          <a:prstGeom prst="rect">
            <a:avLst/>
          </a:prstGeom>
          <a:noFill/>
        </p:spPr>
        <p:txBody>
          <a:bodyPr wrap="square" rtlCol="0">
            <a:spAutoFit/>
          </a:bodyPr>
          <a:lstStyle/>
          <a:p>
            <a:r>
              <a:rPr lang="en-US" sz="1200" dirty="0" smtClean="0"/>
              <a:t>*LEDs use 90% less energy.</a:t>
            </a:r>
            <a:endParaRPr lang="en-US" sz="1200" dirty="0"/>
          </a:p>
        </p:txBody>
      </p:sp>
      <p:pic>
        <p:nvPicPr>
          <p:cNvPr id="10"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25400"/>
            <a:ext cx="2581275" cy="93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7998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Bevel 16"/>
          <p:cNvSpPr/>
          <p:nvPr/>
        </p:nvSpPr>
        <p:spPr>
          <a:xfrm>
            <a:off x="0" y="0"/>
            <a:ext cx="9144000" cy="6858000"/>
          </a:xfrm>
          <a:prstGeom prst="bevel">
            <a:avLst/>
          </a:prstGeom>
          <a:gradFill flip="none" rotWithShape="1">
            <a:gsLst>
              <a:gs pos="0">
                <a:srgbClr val="00CC99"/>
              </a:gs>
              <a:gs pos="43000">
                <a:schemeClr val="accent1">
                  <a:tint val="44500"/>
                  <a:satMod val="160000"/>
                  <a:alpha val="72000"/>
                </a:schemeClr>
              </a:gs>
              <a:gs pos="100000">
                <a:schemeClr val="accent1">
                  <a:tint val="23500"/>
                  <a:satMod val="160000"/>
                </a:schemeClr>
              </a:gs>
            </a:gsLst>
            <a:lin ang="8100000" scaled="1"/>
            <a:tileRect/>
          </a:gra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43000" y="990600"/>
            <a:ext cx="6934200" cy="838201"/>
          </a:xfrm>
        </p:spPr>
        <p:txBody>
          <a:bodyPr>
            <a:normAutofit/>
          </a:bodyPr>
          <a:lstStyle/>
          <a:p>
            <a:r>
              <a:rPr lang="en-US" sz="4600" b="1" spc="300"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Bauhaus 93" panose="04030905020B02020C02" pitchFamily="82" charset="0"/>
              </a:rPr>
              <a:t>Christmas Trees</a:t>
            </a:r>
            <a:endParaRPr lang="en-US" sz="4600" b="1" spc="300" dirty="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Bauhaus 93" panose="04030905020B02020C02" pitchFamily="82" charset="0"/>
            </a:endParaRPr>
          </a:p>
        </p:txBody>
      </p:sp>
      <p:sp>
        <p:nvSpPr>
          <p:cNvPr id="3" name="Subtitle 2"/>
          <p:cNvSpPr>
            <a:spLocks noGrp="1"/>
          </p:cNvSpPr>
          <p:nvPr>
            <p:ph type="subTitle" idx="1"/>
          </p:nvPr>
        </p:nvSpPr>
        <p:spPr>
          <a:xfrm>
            <a:off x="1143000" y="1828800"/>
            <a:ext cx="6934200" cy="3124200"/>
          </a:xfrm>
        </p:spPr>
        <p:txBody>
          <a:bodyPr>
            <a:noAutofit/>
          </a:bodyPr>
          <a:lstStyle/>
          <a:p>
            <a:r>
              <a:rPr lang="en-US" sz="3600" dirty="0" smtClean="0">
                <a:solidFill>
                  <a:srgbClr val="009900"/>
                </a:solidFill>
              </a:rPr>
              <a:t>San Diego Tree Recycling</a:t>
            </a:r>
          </a:p>
          <a:p>
            <a:r>
              <a:rPr lang="en-US" sz="1400" spc="600" dirty="0" smtClean="0">
                <a:solidFill>
                  <a:schemeClr val="tx1"/>
                </a:solidFill>
                <a:hlinkClick r:id="rId3"/>
              </a:rPr>
              <a:t>http://www.sandiego.gov/environmental-services/recycling/events/christmas.shtml</a:t>
            </a:r>
            <a:endParaRPr lang="en-US" sz="1400" spc="600" dirty="0" smtClean="0">
              <a:solidFill>
                <a:schemeClr val="tx1"/>
              </a:solidFill>
            </a:endParaRPr>
          </a:p>
          <a:p>
            <a:endParaRPr lang="en-US" sz="800" dirty="0" smtClean="0">
              <a:solidFill>
                <a:srgbClr val="0070C0"/>
              </a:solidFill>
            </a:endParaRPr>
          </a:p>
          <a:p>
            <a:r>
              <a:rPr lang="en-US" sz="3600" dirty="0" smtClean="0">
                <a:solidFill>
                  <a:srgbClr val="009900"/>
                </a:solidFill>
              </a:rPr>
              <a:t>San Diego Adopt-a-Tree</a:t>
            </a:r>
          </a:p>
          <a:p>
            <a:r>
              <a:rPr lang="en-US" sz="2400" dirty="0" smtClean="0">
                <a:solidFill>
                  <a:srgbClr val="0070C0"/>
                </a:solidFill>
              </a:rPr>
              <a:t>3-8ft live trees delivered to your door and picked up to be planted after you’re done celebrating!</a:t>
            </a:r>
          </a:p>
          <a:p>
            <a:r>
              <a:rPr lang="en-US" sz="1400" spc="600" dirty="0" smtClean="0">
                <a:solidFill>
                  <a:srgbClr val="0070C0"/>
                </a:solidFill>
                <a:hlinkClick r:id="rId4"/>
              </a:rPr>
              <a:t>http://gogreenstreet.com/san-diego-christmas-tree/</a:t>
            </a:r>
            <a:endParaRPr lang="en-US" sz="1400" spc="600" dirty="0" smtClean="0">
              <a:solidFill>
                <a:srgbClr val="0070C0"/>
              </a:solidFill>
            </a:endParaRPr>
          </a:p>
          <a:p>
            <a:endParaRPr lang="en-US" sz="2400" dirty="0" smtClean="0">
              <a:solidFill>
                <a:srgbClr val="0070C0"/>
              </a:solidFill>
            </a:endParaRPr>
          </a:p>
        </p:txBody>
      </p:sp>
      <p:pic>
        <p:nvPicPr>
          <p:cNvPr id="1040" name="Picture 16" descr="eco-holiday-tree">
            <a:hlinkClick r:id="rId5"/>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24700" y="3962400"/>
            <a:ext cx="15621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476500" y="5068669"/>
            <a:ext cx="4267200" cy="646331"/>
          </a:xfrm>
          <a:prstGeom prst="rect">
            <a:avLst/>
          </a:prstGeom>
          <a:noFill/>
        </p:spPr>
        <p:txBody>
          <a:bodyPr wrap="square" rtlCol="0">
            <a:spAutoFit/>
          </a:bodyPr>
          <a:lstStyle/>
          <a:p>
            <a:pPr algn="ctr"/>
            <a:r>
              <a:rPr lang="en-US" sz="3600" dirty="0" smtClean="0">
                <a:solidFill>
                  <a:srgbClr val="009900"/>
                </a:solidFill>
              </a:rPr>
              <a:t>Artificial Trees</a:t>
            </a:r>
          </a:p>
        </p:txBody>
      </p:sp>
      <p:sp>
        <p:nvSpPr>
          <p:cNvPr id="16" name="TextBox 15"/>
          <p:cNvSpPr txBox="1"/>
          <p:nvPr/>
        </p:nvSpPr>
        <p:spPr>
          <a:xfrm>
            <a:off x="4114800" y="228600"/>
            <a:ext cx="4648200" cy="369332"/>
          </a:xfrm>
          <a:prstGeom prst="rect">
            <a:avLst/>
          </a:prstGeom>
          <a:noFill/>
        </p:spPr>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auhaus 93" panose="04030905020B02020C02" pitchFamily="82" charset="0"/>
              </a:rPr>
              <a:t>More Holiday Cheer  Less Wasteful Garbage</a:t>
            </a:r>
            <a:endParaRPr lang="en-US" dirty="0"/>
          </a:p>
        </p:txBody>
      </p:sp>
      <p:sp>
        <p:nvSpPr>
          <p:cNvPr id="5" name="TextBox 4"/>
          <p:cNvSpPr txBox="1"/>
          <p:nvPr/>
        </p:nvSpPr>
        <p:spPr>
          <a:xfrm>
            <a:off x="723900" y="6015335"/>
            <a:ext cx="6896100" cy="646331"/>
          </a:xfrm>
          <a:prstGeom prst="rect">
            <a:avLst/>
          </a:prstGeom>
          <a:noFill/>
        </p:spPr>
        <p:txBody>
          <a:bodyPr wrap="square" rtlCol="0">
            <a:spAutoFit/>
          </a:bodyPr>
          <a:lstStyle/>
          <a:p>
            <a:r>
              <a:rPr lang="en-US" sz="1200" dirty="0" smtClean="0"/>
              <a:t>Cut up your tree to use in your wood-burning stove or outdoor fire pit.   Use a </a:t>
            </a:r>
            <a:r>
              <a:rPr lang="en-US" sz="1200" dirty="0" err="1" smtClean="0"/>
              <a:t>woodchipper</a:t>
            </a:r>
            <a:r>
              <a:rPr lang="en-US" sz="1200" dirty="0" smtClean="0"/>
              <a:t> to turn the tree into mulch.  Get creative and place the tree outside to be used as a bird feeder or house. </a:t>
            </a:r>
            <a:r>
              <a:rPr lang="en-US" sz="1200" dirty="0"/>
              <a:t>Buy a tree you can plant, such as an orange tree. </a:t>
            </a:r>
            <a:r>
              <a:rPr lang="en-US" sz="1200" dirty="0" smtClean="0"/>
              <a:t> Instead of a tree, make or decorate a wreath with homemade ornaments.</a:t>
            </a:r>
            <a:endParaRPr lang="en-US" sz="1200" dirty="0"/>
          </a:p>
        </p:txBody>
      </p:sp>
      <p:pic>
        <p:nvPicPr>
          <p:cNvPr id="1026"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25400"/>
            <a:ext cx="2581275" cy="93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4235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459</Words>
  <Application>Microsoft Office PowerPoint</Application>
  <PresentationFormat>On-screen Show (4:3)</PresentationFormat>
  <Paragraphs>63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More Holiday Cheer Less Wasteful Garbage</vt:lpstr>
      <vt:lpstr>The Fact is…</vt:lpstr>
      <vt:lpstr>Holiday Break Checklist</vt:lpstr>
      <vt:lpstr>Holiday Parties</vt:lpstr>
      <vt:lpstr>Gift Giving</vt:lpstr>
      <vt:lpstr>Holiday Lights</vt:lpstr>
      <vt:lpstr>Christmas Trees</vt:lpstr>
    </vt:vector>
  </TitlesOfParts>
  <Company>Business and Financial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Holiday Cheer Less Wasteful Garbage</dc:title>
  <dc:creator>BFS Systems</dc:creator>
  <cp:lastModifiedBy>BFS Systems</cp:lastModifiedBy>
  <cp:revision>31</cp:revision>
  <dcterms:created xsi:type="dcterms:W3CDTF">2014-12-11T15:22:41Z</dcterms:created>
  <dcterms:modified xsi:type="dcterms:W3CDTF">2014-12-12T17:34:47Z</dcterms:modified>
</cp:coreProperties>
</file>