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40"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7" r:id="rId12"/>
    <p:sldId id="270" r:id="rId13"/>
    <p:sldId id="268" r:id="rId14"/>
    <p:sldId id="269" r:id="rId15"/>
    <p:sldId id="271" r:id="rId16"/>
    <p:sldId id="272" r:id="rId17"/>
    <p:sldId id="273" r:id="rId18"/>
    <p:sldId id="274" r:id="rId19"/>
    <p:sldId id="275" r:id="rId20"/>
    <p:sldId id="276" r:id="rId21"/>
    <p:sldId id="266" r:id="rId22"/>
    <p:sldId id="278" r:id="rId23"/>
    <p:sldId id="277"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A67"/>
    <a:srgbClr val="FFCD00"/>
    <a:srgbClr val="7476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3" autoAdjust="0"/>
    <p:restoredTop sz="81434" autoAdjust="0"/>
  </p:normalViewPr>
  <p:slideViewPr>
    <p:cSldViewPr snapToGrid="0">
      <p:cViewPr varScale="1">
        <p:scale>
          <a:sx n="74" d="100"/>
          <a:sy n="74" d="100"/>
        </p:scale>
        <p:origin x="72" y="1374"/>
      </p:cViewPr>
      <p:guideLst/>
    </p:cSldViewPr>
  </p:slideViewPr>
  <p:outlineViewPr>
    <p:cViewPr>
      <p:scale>
        <a:sx n="33" d="100"/>
        <a:sy n="33" d="100"/>
      </p:scale>
      <p:origin x="0" y="-3474"/>
    </p:cViewPr>
  </p:outlineViewPr>
  <p:notesTextViewPr>
    <p:cViewPr>
      <p:scale>
        <a:sx n="1" d="1"/>
        <a:sy n="1" d="1"/>
      </p:scale>
      <p:origin x="0" y="0"/>
    </p:cViewPr>
  </p:notesTextViewPr>
  <p:notesViewPr>
    <p:cSldViewPr snapToGrid="0">
      <p:cViewPr varScale="1">
        <p:scale>
          <a:sx n="101" d="100"/>
          <a:sy n="101" d="100"/>
        </p:scale>
        <p:origin x="157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CCAEEE-4221-4798-AC7D-03C0D6931C50}" type="datetimeFigureOut">
              <a:rPr lang="en-US" smtClean="0"/>
              <a:t>7/19/2017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742F1C-516A-42B3-850D-8D3DDF8E41B6}" type="slidenum">
              <a:rPr lang="en-US" smtClean="0"/>
              <a:t>‹#›</a:t>
            </a:fld>
            <a:endParaRPr lang="en-US"/>
          </a:p>
        </p:txBody>
      </p:sp>
    </p:spTree>
    <p:extLst>
      <p:ext uri="{BB962C8B-B14F-4D97-AF65-F5344CB8AC3E}">
        <p14:creationId xmlns:p14="http://schemas.microsoft.com/office/powerpoint/2010/main" val="2978528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9D4B0-AD78-483B-936A-3066380A1CCC}" type="datetimeFigureOut">
              <a:rPr lang="en-US" smtClean="0"/>
              <a:t>7/19/2017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F0386-3FE1-4B2A-BFF8-54A9C9D23C43}" type="slidenum">
              <a:rPr lang="en-US" smtClean="0"/>
              <a:t>‹#›</a:t>
            </a:fld>
            <a:endParaRPr lang="en-US"/>
          </a:p>
        </p:txBody>
      </p:sp>
    </p:spTree>
    <p:extLst>
      <p:ext uri="{BB962C8B-B14F-4D97-AF65-F5344CB8AC3E}">
        <p14:creationId xmlns:p14="http://schemas.microsoft.com/office/powerpoint/2010/main" val="149089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24965"/>
          <a:stretch/>
        </p:blipFill>
        <p:spPr>
          <a:xfrm rot="18679424">
            <a:off x="6089483" y="1746280"/>
            <a:ext cx="1981200" cy="4974409"/>
          </a:xfrm>
          <a:prstGeom prst="rect">
            <a:avLst/>
          </a:prstGeom>
        </p:spPr>
      </p:pic>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CD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499" y="73150"/>
            <a:ext cx="1828800" cy="6531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7/19/2017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7/19/2017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7/19/2017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2404" y="6356350"/>
            <a:ext cx="1024128" cy="3657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7/19/2017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7/19/2017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7/19/2017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rgbClr val="747678"/>
                </a:solidFill>
              </a:defRPr>
            </a:lvl1pPr>
          </a:lstStyle>
          <a:p>
            <a:fld id="{4FAB73BC-B049-4115-A692-8D63A059BFB8}" type="slidenum">
              <a:rPr lang="en-US" smtClean="0"/>
              <a:pPr/>
              <a:t>‹#›</a:t>
            </a:fld>
            <a:endParaRPr lang="en-US" dirty="0"/>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72404" y="6356350"/>
            <a:ext cx="1024128" cy="365760"/>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CD00"/>
          </a:solidFill>
          <a:latin typeface="+mj-lt"/>
          <a:ea typeface="+mj-ea"/>
          <a:cs typeface="+mj-cs"/>
        </a:defRPr>
      </a:lvl1pPr>
    </p:titleStyle>
    <p:bodyStyle>
      <a:lvl1pPr marL="182880" indent="-228600" algn="l" defTabSz="914400" rtl="0" eaLnBrk="1" latinLnBrk="0" hangingPunct="1">
        <a:lnSpc>
          <a:spcPct val="100000"/>
        </a:lnSpc>
        <a:spcBef>
          <a:spcPts val="1200"/>
        </a:spcBef>
        <a:buClr>
          <a:schemeClr val="accent1"/>
        </a:buClr>
        <a:buFontTx/>
        <a:buBlip>
          <a:blip r:embed="rId14"/>
        </a:buBlip>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250"/>
        </a:spcBef>
        <a:spcAft>
          <a:spcPts val="250"/>
        </a:spcAft>
        <a:buClr>
          <a:schemeClr val="accent1"/>
        </a:buClr>
        <a:buFontTx/>
        <a:buBlip>
          <a:blip r:embed="rId14"/>
        </a:buBlip>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250"/>
        </a:spcBef>
        <a:spcAft>
          <a:spcPts val="250"/>
        </a:spcAft>
        <a:buClr>
          <a:schemeClr val="accent1"/>
        </a:buClr>
        <a:buFontTx/>
        <a:buBlip>
          <a:blip r:embed="rId14"/>
        </a:buBlip>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250"/>
        </a:spcBef>
        <a:spcAft>
          <a:spcPts val="250"/>
        </a:spcAft>
        <a:buClr>
          <a:schemeClr val="accent1"/>
        </a:buClr>
        <a:buFontTx/>
        <a:buBlip>
          <a:blip r:embed="rId14"/>
        </a:buBlip>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250"/>
        </a:spcBef>
        <a:spcAft>
          <a:spcPts val="250"/>
        </a:spcAft>
        <a:buClr>
          <a:schemeClr val="accent1"/>
        </a:buClr>
        <a:buFontTx/>
        <a:buBlip>
          <a:blip r:embed="rId14"/>
        </a:buBlip>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clearning.ucsd.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blink.ucsd.edu/go/mycareer"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6000" dirty="0"/>
              <a:t>Courses for </a:t>
            </a:r>
            <a:r>
              <a:rPr lang="en-US" altLang="en-US" sz="6000" dirty="0" smtClean="0"/>
              <a:t/>
            </a:r>
            <a:br>
              <a:rPr lang="en-US" altLang="en-US" sz="6000" dirty="0" smtClean="0"/>
            </a:br>
            <a:r>
              <a:rPr lang="en-US" altLang="en-US" sz="6000" dirty="0" smtClean="0"/>
              <a:t>UC San Diego </a:t>
            </a:r>
            <a:r>
              <a:rPr lang="en-US" altLang="en-US" sz="6000" dirty="0"/>
              <a:t>Staff</a:t>
            </a:r>
            <a:endParaRPr lang="en-US" dirty="0"/>
          </a:p>
        </p:txBody>
      </p:sp>
      <p:sp>
        <p:nvSpPr>
          <p:cNvPr id="3" name="Subtitle 2"/>
          <p:cNvSpPr>
            <a:spLocks noGrp="1"/>
          </p:cNvSpPr>
          <p:nvPr>
            <p:ph type="subTitle" idx="1"/>
          </p:nvPr>
        </p:nvSpPr>
        <p:spPr/>
        <p:txBody>
          <a:bodyPr/>
          <a:lstStyle/>
          <a:p>
            <a:r>
              <a:rPr lang="en-US" dirty="0" smtClean="0">
                <a:hlinkClick r:id="rId2"/>
              </a:rPr>
              <a:t>https://uclearning.ucsd.edu</a:t>
            </a:r>
            <a:endParaRPr lang="en-US" dirty="0"/>
          </a:p>
        </p:txBody>
      </p:sp>
      <p:sp>
        <p:nvSpPr>
          <p:cNvPr id="5" name="TextBox 4"/>
          <p:cNvSpPr txBox="1"/>
          <p:nvPr/>
        </p:nvSpPr>
        <p:spPr>
          <a:xfrm>
            <a:off x="9326880" y="1175657"/>
            <a:ext cx="2865120" cy="4800875"/>
          </a:xfrm>
          <a:prstGeom prst="rect">
            <a:avLst/>
          </a:prstGeom>
          <a:noFill/>
        </p:spPr>
        <p:txBody>
          <a:bodyPr wrap="square" rtlCol="0">
            <a:spAutoFit/>
          </a:bodyPr>
          <a:lstStyle/>
          <a:p>
            <a:r>
              <a:rPr lang="en-US" altLang="en-US" sz="2000" b="1" dirty="0" smtClean="0">
                <a:latin typeface="Tahoma" panose="020B0604030504040204" pitchFamily="34" charset="0"/>
              </a:rPr>
              <a:t>STAFF EDUCATION </a:t>
            </a:r>
            <a:br>
              <a:rPr lang="en-US" altLang="en-US" sz="2000" b="1" dirty="0" smtClean="0">
                <a:latin typeface="Tahoma" panose="020B0604030504040204" pitchFamily="34" charset="0"/>
              </a:rPr>
            </a:br>
            <a:r>
              <a:rPr lang="en-US" altLang="en-US" sz="2000" b="1" dirty="0" smtClean="0">
                <a:latin typeface="Tahoma" panose="020B0604030504040204" pitchFamily="34" charset="0"/>
              </a:rPr>
              <a:t>&amp; DEVELOMENT </a:t>
            </a:r>
          </a:p>
          <a:p>
            <a:endParaRPr lang="en-US" altLang="en-US" sz="2000" b="1" dirty="0">
              <a:solidFill>
                <a:schemeClr val="accent3"/>
              </a:solidFill>
              <a:latin typeface="Tahoma" panose="020B0604030504040204" pitchFamily="34" charset="0"/>
            </a:endParaRPr>
          </a:p>
          <a:p>
            <a:r>
              <a:rPr lang="en-US" altLang="en-US" sz="1600" b="1" dirty="0" smtClean="0">
                <a:solidFill>
                  <a:schemeClr val="accent3"/>
                </a:solidFill>
                <a:latin typeface="Tahoma" panose="020B0604030504040204" pitchFamily="34" charset="0"/>
              </a:rPr>
              <a:t>AND OUR TRAINING PARTERS:</a:t>
            </a:r>
            <a:endParaRPr lang="en-US" altLang="en-US" sz="1600" b="1" dirty="0">
              <a:solidFill>
                <a:schemeClr val="accent3"/>
              </a:solidFill>
              <a:latin typeface="Tahoma" panose="020B0604030504040204" pitchFamily="34" charset="0"/>
            </a:endParaRPr>
          </a:p>
          <a:p>
            <a:pPr marL="234950" indent="-234950"/>
            <a:r>
              <a:rPr lang="en-US" altLang="en-US" b="1" dirty="0">
                <a:solidFill>
                  <a:schemeClr val="tx2"/>
                </a:solidFill>
              </a:rPr>
              <a:t>Human Resources</a:t>
            </a:r>
          </a:p>
          <a:p>
            <a:pPr marL="234950" indent="-234950"/>
            <a:r>
              <a:rPr lang="en-US" altLang="en-US" b="1" dirty="0">
                <a:solidFill>
                  <a:schemeClr val="tx2"/>
                </a:solidFill>
              </a:rPr>
              <a:t>Career Connection</a:t>
            </a:r>
          </a:p>
          <a:p>
            <a:pPr marL="234950" indent="-234950"/>
            <a:r>
              <a:rPr lang="en-US" altLang="en-US" b="1" dirty="0">
                <a:solidFill>
                  <a:schemeClr val="tx2"/>
                </a:solidFill>
              </a:rPr>
              <a:t>Environment, Health &amp; Safety</a:t>
            </a:r>
          </a:p>
          <a:p>
            <a:pPr marL="234950" indent="-234950"/>
            <a:r>
              <a:rPr lang="en-US" altLang="en-US" b="1" dirty="0" smtClean="0">
                <a:solidFill>
                  <a:schemeClr val="tx2"/>
                </a:solidFill>
              </a:rPr>
              <a:t>Information Technology Services</a:t>
            </a:r>
            <a:endParaRPr lang="en-US" altLang="en-US" b="1" dirty="0">
              <a:solidFill>
                <a:schemeClr val="tx2"/>
              </a:solidFill>
            </a:endParaRPr>
          </a:p>
          <a:p>
            <a:pPr marL="234950" indent="-234950"/>
            <a:r>
              <a:rPr lang="en-US" altLang="en-US" b="1" dirty="0">
                <a:solidFill>
                  <a:schemeClr val="tx2"/>
                </a:solidFill>
              </a:rPr>
              <a:t>Business &amp; Financial Services</a:t>
            </a:r>
          </a:p>
          <a:p>
            <a:r>
              <a:rPr lang="en-US" altLang="en-US" b="1" i="1" dirty="0">
                <a:solidFill>
                  <a:schemeClr val="tx2"/>
                </a:solidFill>
              </a:rPr>
              <a:t>. . . and many other subject matter experts </a:t>
            </a:r>
            <a:r>
              <a:rPr lang="en-US" altLang="en-US" b="1" i="1" dirty="0" err="1">
                <a:solidFill>
                  <a:schemeClr val="tx2"/>
                </a:solidFill>
              </a:rPr>
              <a:t>campuswide</a:t>
            </a:r>
            <a:r>
              <a:rPr lang="en-US" altLang="en-US" b="1" i="1" dirty="0">
                <a:solidFill>
                  <a:schemeClr val="tx2"/>
                </a:solidFill>
              </a:rPr>
              <a:t>!</a:t>
            </a:r>
          </a:p>
          <a:p>
            <a:endParaRPr lang="en-US" dirty="0"/>
          </a:p>
        </p:txBody>
      </p:sp>
    </p:spTree>
    <p:extLst>
      <p:ext uri="{BB962C8B-B14F-4D97-AF65-F5344CB8AC3E}">
        <p14:creationId xmlns:p14="http://schemas.microsoft.com/office/powerpoint/2010/main" val="1938814709"/>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Budgeting </a:t>
            </a:r>
            <a:r>
              <a:rPr lang="en-US" altLang="en-US" dirty="0" smtClean="0"/>
              <a:t>101A: </a:t>
            </a:r>
            <a:r>
              <a:rPr lang="en-US" altLang="en-US" dirty="0"/>
              <a:t/>
            </a:r>
            <a:br>
              <a:rPr lang="en-US" altLang="en-US" dirty="0"/>
            </a:br>
            <a:r>
              <a:rPr lang="en-US" altLang="en-US" dirty="0"/>
              <a:t>Best Fiscal Practices</a:t>
            </a:r>
            <a:endParaRPr lang="en-US" dirty="0"/>
          </a:p>
        </p:txBody>
      </p:sp>
      <p:sp>
        <p:nvSpPr>
          <p:cNvPr id="3" name="Text Placeholder 2"/>
          <p:cNvSpPr>
            <a:spLocks noGrp="1"/>
          </p:cNvSpPr>
          <p:nvPr>
            <p:ph type="body" idx="1"/>
          </p:nvPr>
        </p:nvSpPr>
        <p:spPr>
          <a:xfrm>
            <a:off x="3867912" y="1023585"/>
            <a:ext cx="3474720" cy="1131785"/>
          </a:xfrm>
        </p:spPr>
        <p:txBody>
          <a:bodyPr>
            <a:normAutofit fontScale="77500" lnSpcReduction="20000"/>
          </a:bodyPr>
          <a:lstStyle/>
          <a:p>
            <a:r>
              <a:rPr lang="en-US" dirty="0">
                <a:solidFill>
                  <a:schemeClr val="accent6"/>
                </a:solidFill>
              </a:rPr>
              <a:t>INTENDED FOR: </a:t>
            </a:r>
            <a:r>
              <a:rPr lang="en-US" dirty="0">
                <a:solidFill>
                  <a:srgbClr val="FF9966"/>
                </a:solidFill>
              </a:rPr>
              <a:t/>
            </a:r>
            <a:br>
              <a:rPr lang="en-US" dirty="0">
                <a:solidFill>
                  <a:srgbClr val="FF9966"/>
                </a:solidFill>
              </a:rPr>
            </a:br>
            <a:r>
              <a:rPr lang="en-US" dirty="0"/>
              <a:t>Financial managers or those directly accountable for the financial health of an on-campus organization. This is a </a:t>
            </a:r>
            <a:r>
              <a:rPr lang="en-US" u="sng" dirty="0"/>
              <a:t>basic</a:t>
            </a:r>
            <a:r>
              <a:rPr lang="en-US" dirty="0"/>
              <a:t> course</a:t>
            </a:r>
            <a:r>
              <a:rPr lang="en-US" dirty="0" smtClean="0"/>
              <a:t>.</a:t>
            </a:r>
            <a:endParaRPr lang="en-US" dirty="0"/>
          </a:p>
        </p:txBody>
      </p:sp>
      <p:sp>
        <p:nvSpPr>
          <p:cNvPr id="5" name="Text Placeholder 4"/>
          <p:cNvSpPr>
            <a:spLocks noGrp="1"/>
          </p:cNvSpPr>
          <p:nvPr>
            <p:ph type="body" sz="quarter" idx="3"/>
          </p:nvPr>
        </p:nvSpPr>
        <p:spPr/>
        <p:txBody>
          <a:bodyPr/>
          <a:lstStyle/>
          <a:p>
            <a:r>
              <a:rPr lang="en-US" altLang="en-US" dirty="0">
                <a:solidFill>
                  <a:schemeClr val="accent6"/>
                </a:solidFill>
              </a:rPr>
              <a:t>TOPICS</a:t>
            </a:r>
            <a:endParaRPr lang="en-US" dirty="0">
              <a:solidFill>
                <a:schemeClr val="accent6"/>
              </a:solidFill>
            </a:endParaRPr>
          </a:p>
        </p:txBody>
      </p:sp>
      <p:sp>
        <p:nvSpPr>
          <p:cNvPr id="6" name="Content Placeholder 5"/>
          <p:cNvSpPr>
            <a:spLocks noGrp="1"/>
          </p:cNvSpPr>
          <p:nvPr>
            <p:ph sz="quarter" idx="4"/>
          </p:nvPr>
        </p:nvSpPr>
        <p:spPr/>
        <p:txBody>
          <a:bodyPr>
            <a:normAutofit fontScale="92500" lnSpcReduction="20000"/>
          </a:bodyPr>
          <a:lstStyle/>
          <a:p>
            <a:r>
              <a:rPr lang="en-US" altLang="en-US" dirty="0" smtClean="0"/>
              <a:t>UC San Diego </a:t>
            </a:r>
            <a:r>
              <a:rPr lang="en-US" altLang="en-US" dirty="0"/>
              <a:t>budget and financial policies </a:t>
            </a:r>
          </a:p>
          <a:p>
            <a:r>
              <a:rPr lang="en-US" altLang="en-US" dirty="0"/>
              <a:t>Basics of state and campus budget processes </a:t>
            </a:r>
          </a:p>
          <a:p>
            <a:r>
              <a:rPr lang="en-US" altLang="en-US" dirty="0"/>
              <a:t>The differences between permanent and operating budgets </a:t>
            </a:r>
          </a:p>
          <a:p>
            <a:r>
              <a:rPr lang="en-US" altLang="en-US" dirty="0"/>
              <a:t>Introduction to the details of fund accounting and UC San </a:t>
            </a:r>
            <a:r>
              <a:rPr lang="en-US" altLang="en-US" dirty="0" smtClean="0"/>
              <a:t>Diego's </a:t>
            </a:r>
            <a:r>
              <a:rPr lang="en-US" altLang="en-US" dirty="0"/>
              <a:t>Chart of Accounts </a:t>
            </a:r>
          </a:p>
          <a:p>
            <a:r>
              <a:rPr lang="en-US" altLang="en-US" dirty="0"/>
              <a:t>Best fiscal practices recommended by the University</a:t>
            </a:r>
          </a:p>
        </p:txBody>
      </p:sp>
      <p:pic>
        <p:nvPicPr>
          <p:cNvPr id="8" name="Picture 2" descr="C:\Documents and Settings\awelch\Local Settings\Temporary Internet Files\Content.IE5\784E1P7Z\MCj0424198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932" y="2487769"/>
            <a:ext cx="266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133199"/>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UC San Diego Values for Learning and Professional Development</a:t>
            </a:r>
            <a:endParaRPr lang="en-US" dirty="0"/>
          </a:p>
        </p:txBody>
      </p:sp>
      <p:sp>
        <p:nvSpPr>
          <p:cNvPr id="6" name="Content Placeholder 5"/>
          <p:cNvSpPr>
            <a:spLocks noGrp="1"/>
          </p:cNvSpPr>
          <p:nvPr>
            <p:ph sz="quarter" idx="4"/>
          </p:nvPr>
        </p:nvSpPr>
        <p:spPr>
          <a:xfrm>
            <a:off x="7818463" y="1417320"/>
            <a:ext cx="3474720" cy="4023360"/>
          </a:xfrm>
        </p:spPr>
        <p:txBody>
          <a:bodyPr/>
          <a:lstStyle/>
          <a:p>
            <a:r>
              <a:rPr lang="en-US" dirty="0"/>
              <a:t>We are committed to a partnership between the UCSD community and each individual where learning is essential to success and the individual is dedicated to continually improving in knowledge and expertise.</a:t>
            </a:r>
          </a:p>
        </p:txBody>
      </p:sp>
      <p:pic>
        <p:nvPicPr>
          <p:cNvPr id="5" name="Picture 7" descr="C:\Documents and Settings\awelch\Local Settings\Temporary Internet Files\Content.IE5\Z8ZVM1EC\MPj0439562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108" y="1638300"/>
            <a:ext cx="27320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893641"/>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UC San Diego Values for Learning and Professional Development</a:t>
            </a:r>
            <a:endParaRPr lang="en-US" dirty="0"/>
          </a:p>
        </p:txBody>
      </p:sp>
      <p:sp>
        <p:nvSpPr>
          <p:cNvPr id="6" name="Content Placeholder 5"/>
          <p:cNvSpPr>
            <a:spLocks noGrp="1"/>
          </p:cNvSpPr>
          <p:nvPr>
            <p:ph sz="quarter" idx="4"/>
          </p:nvPr>
        </p:nvSpPr>
        <p:spPr>
          <a:xfrm>
            <a:off x="7818463" y="1275150"/>
            <a:ext cx="3474720" cy="4307700"/>
          </a:xfrm>
        </p:spPr>
        <p:txBody>
          <a:bodyPr>
            <a:normAutofit/>
          </a:bodyPr>
          <a:lstStyle/>
          <a:p>
            <a:pPr>
              <a:buClr>
                <a:schemeClr val="folHlink"/>
              </a:buClr>
              <a:defRPr/>
            </a:pPr>
            <a:r>
              <a:rPr lang="en-US" dirty="0">
                <a:latin typeface="Tahoma" pitchFamily="34" charset="0"/>
              </a:rPr>
              <a:t>We encourage staff to seek roles and responsibilities that enable development of their leadership potential through formal and informal training methods and mentorships.</a:t>
            </a:r>
            <a:endParaRPr lang="en-US" dirty="0">
              <a:cs typeface="Times New Roman" pitchFamily="18" charset="0"/>
            </a:endParaRPr>
          </a:p>
          <a:p>
            <a:pPr>
              <a:buClr>
                <a:schemeClr val="folHlink"/>
              </a:buClr>
              <a:defRPr/>
            </a:pPr>
            <a:r>
              <a:rPr lang="en-US" dirty="0">
                <a:latin typeface="Tahoma" pitchFamily="34" charset="0"/>
              </a:rPr>
              <a:t>We support fair and reasonable access to learning and professional development at all levels of the </a:t>
            </a:r>
            <a:r>
              <a:rPr lang="en-US" dirty="0" smtClean="0">
                <a:latin typeface="Tahoma" pitchFamily="34" charset="0"/>
              </a:rPr>
              <a:t>UC San Diego </a:t>
            </a:r>
            <a:r>
              <a:rPr lang="en-US" dirty="0">
                <a:latin typeface="Tahoma" pitchFamily="34" charset="0"/>
              </a:rPr>
              <a:t>organization.</a:t>
            </a:r>
            <a:endParaRPr lang="en-US" dirty="0"/>
          </a:p>
        </p:txBody>
      </p:sp>
      <p:pic>
        <p:nvPicPr>
          <p:cNvPr id="7" name="Picture 8" descr="C:\Documents and Settings\awelch\Local Settings\Temporary Internet Files\Content.IE5\I83ZE0IU\MCj0237108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600" y="1943100"/>
            <a:ext cx="41068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551056"/>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Elements </a:t>
            </a:r>
            <a:r>
              <a:rPr lang="en-US" dirty="0" smtClean="0"/>
              <a:t>of </a:t>
            </a:r>
            <a:r>
              <a:rPr lang="en-US" dirty="0"/>
              <a:t>Records Management </a:t>
            </a:r>
          </a:p>
        </p:txBody>
      </p:sp>
      <p:sp>
        <p:nvSpPr>
          <p:cNvPr id="3" name="Text Placeholder 2"/>
          <p:cNvSpPr>
            <a:spLocks noGrp="1"/>
          </p:cNvSpPr>
          <p:nvPr>
            <p:ph type="body" idx="1"/>
          </p:nvPr>
        </p:nvSpPr>
        <p:spPr>
          <a:xfrm>
            <a:off x="3867912" y="1023586"/>
            <a:ext cx="3474720" cy="1273110"/>
          </a:xfrm>
        </p:spPr>
        <p:txBody>
          <a:bodyPr>
            <a:normAutofit fontScale="77500" lnSpcReduction="20000"/>
          </a:bodyPr>
          <a:lstStyle/>
          <a:p>
            <a:r>
              <a:rPr lang="en-US" dirty="0">
                <a:solidFill>
                  <a:schemeClr val="accent6"/>
                </a:solidFill>
              </a:rPr>
              <a:t>INTENDED FOR: </a:t>
            </a:r>
            <a:r>
              <a:rPr lang="en-US" dirty="0">
                <a:solidFill>
                  <a:srgbClr val="FF9966"/>
                </a:solidFill>
              </a:rPr>
              <a:t/>
            </a:r>
            <a:br>
              <a:rPr lang="en-US" dirty="0">
                <a:solidFill>
                  <a:srgbClr val="FF9966"/>
                </a:solidFill>
              </a:rPr>
            </a:br>
            <a:r>
              <a:rPr lang="en-US" dirty="0"/>
              <a:t>Those who wish to learn how to better manage the information that flows through an office and the importance of maintaining and protecting that information</a:t>
            </a:r>
            <a:r>
              <a:rPr lang="en-US" dirty="0" smtClean="0"/>
              <a:t>.</a:t>
            </a:r>
            <a:endParaRPr lang="en-US" dirty="0"/>
          </a:p>
        </p:txBody>
      </p:sp>
      <p:sp>
        <p:nvSpPr>
          <p:cNvPr id="5" name="Text Placeholder 4"/>
          <p:cNvSpPr>
            <a:spLocks noGrp="1"/>
          </p:cNvSpPr>
          <p:nvPr>
            <p:ph type="body" sz="quarter" idx="3"/>
          </p:nvPr>
        </p:nvSpPr>
        <p:spPr/>
        <p:txBody>
          <a:bodyPr/>
          <a:lstStyle/>
          <a:p>
            <a:r>
              <a:rPr lang="en-US" dirty="0" smtClean="0">
                <a:solidFill>
                  <a:schemeClr val="accent6"/>
                </a:solidFill>
              </a:rPr>
              <a:t>TOPICS</a:t>
            </a:r>
            <a:endParaRPr lang="en-US" dirty="0">
              <a:solidFill>
                <a:schemeClr val="accent6"/>
              </a:solidFill>
            </a:endParaRPr>
          </a:p>
        </p:txBody>
      </p:sp>
      <p:sp>
        <p:nvSpPr>
          <p:cNvPr id="6" name="Content Placeholder 5"/>
          <p:cNvSpPr>
            <a:spLocks noGrp="1"/>
          </p:cNvSpPr>
          <p:nvPr>
            <p:ph sz="quarter" idx="4"/>
          </p:nvPr>
        </p:nvSpPr>
        <p:spPr/>
        <p:txBody>
          <a:bodyPr anchor="t" anchorCtr="0"/>
          <a:lstStyle/>
          <a:p>
            <a:r>
              <a:rPr lang="en-US" dirty="0"/>
              <a:t>What do I have to keep</a:t>
            </a:r>
          </a:p>
          <a:p>
            <a:r>
              <a:rPr lang="en-US" dirty="0"/>
              <a:t>How long must I keep it</a:t>
            </a:r>
          </a:p>
          <a:p>
            <a:r>
              <a:rPr lang="en-US" dirty="0"/>
              <a:t>How do I dispose of old records</a:t>
            </a:r>
          </a:p>
          <a:p>
            <a:r>
              <a:rPr lang="en-US" dirty="0"/>
              <a:t>What are vital records</a:t>
            </a:r>
          </a:p>
          <a:p>
            <a:r>
              <a:rPr lang="en-US" dirty="0"/>
              <a:t>File </a:t>
            </a:r>
            <a:r>
              <a:rPr lang="en-US" dirty="0" smtClean="0"/>
              <a:t>management</a:t>
            </a:r>
            <a:endParaRPr lang="en-US" dirty="0"/>
          </a:p>
        </p:txBody>
      </p:sp>
      <p:pic>
        <p:nvPicPr>
          <p:cNvPr id="7" name="Picture 7" descr="bd05071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449572" y="2296696"/>
            <a:ext cx="2311400" cy="3657600"/>
          </a:xfrm>
          <a:prstGeom prst="rect">
            <a:avLst/>
          </a:prstGeom>
        </p:spPr>
      </p:pic>
    </p:spTree>
    <p:extLst>
      <p:ext uri="{BB962C8B-B14F-4D97-AF65-F5344CB8AC3E}">
        <p14:creationId xmlns:p14="http://schemas.microsoft.com/office/powerpoint/2010/main" val="2952247461"/>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t>Career Connection:</a:t>
            </a:r>
            <a:r>
              <a:rPr lang="en-US" altLang="en-US" dirty="0"/>
              <a:t/>
            </a:r>
            <a:br>
              <a:rPr lang="en-US" altLang="en-US" dirty="0"/>
            </a:br>
            <a:r>
              <a:rPr lang="en-US" altLang="en-US" dirty="0"/>
              <a:t>Job Interviewing </a:t>
            </a:r>
            <a:br>
              <a:rPr lang="en-US" altLang="en-US" dirty="0"/>
            </a:br>
            <a:r>
              <a:rPr lang="en-US" altLang="en-US" dirty="0"/>
              <a:t>Skills</a:t>
            </a:r>
            <a:endParaRPr lang="en-US" dirty="0"/>
          </a:p>
        </p:txBody>
      </p:sp>
      <p:sp>
        <p:nvSpPr>
          <p:cNvPr id="3" name="Text Placeholder 2"/>
          <p:cNvSpPr>
            <a:spLocks noGrp="1"/>
          </p:cNvSpPr>
          <p:nvPr>
            <p:ph type="body" idx="1"/>
          </p:nvPr>
        </p:nvSpPr>
        <p:spPr>
          <a:xfrm>
            <a:off x="3867912" y="1023586"/>
            <a:ext cx="3474720" cy="1053408"/>
          </a:xfrm>
        </p:spPr>
        <p:txBody>
          <a:bodyPr>
            <a:normAutofit fontScale="70000" lnSpcReduction="20000"/>
          </a:bodyPr>
          <a:lstStyle/>
          <a:p>
            <a:r>
              <a:rPr lang="en-US" dirty="0" smtClean="0">
                <a:solidFill>
                  <a:schemeClr val="accent6"/>
                </a:solidFill>
              </a:rPr>
              <a:t>INTENDED FOR: </a:t>
            </a:r>
            <a:r>
              <a:rPr lang="en-US" dirty="0">
                <a:solidFill>
                  <a:srgbClr val="FF9966"/>
                </a:solidFill>
              </a:rPr>
              <a:t/>
            </a:r>
            <a:br>
              <a:rPr lang="en-US" dirty="0">
                <a:solidFill>
                  <a:srgbClr val="FF9966"/>
                </a:solidFill>
              </a:rPr>
            </a:br>
            <a:r>
              <a:rPr lang="en-US" dirty="0" smtClean="0"/>
              <a:t>UC San Diego </a:t>
            </a:r>
            <a:r>
              <a:rPr lang="en-US" dirty="0"/>
              <a:t>staff who would like to enhance their interviewing skills when applying for positions at </a:t>
            </a:r>
            <a:r>
              <a:rPr lang="en-US" dirty="0" smtClean="0"/>
              <a:t>UC San Diego.</a:t>
            </a:r>
            <a:endParaRPr lang="en-US" dirty="0"/>
          </a:p>
        </p:txBody>
      </p:sp>
      <p:sp>
        <p:nvSpPr>
          <p:cNvPr id="5" name="Text Placeholder 4"/>
          <p:cNvSpPr>
            <a:spLocks noGrp="1"/>
          </p:cNvSpPr>
          <p:nvPr>
            <p:ph type="body" sz="quarter" idx="3"/>
          </p:nvPr>
        </p:nvSpPr>
        <p:spPr/>
        <p:txBody>
          <a:bodyPr/>
          <a:lstStyle/>
          <a:p>
            <a:r>
              <a:rPr lang="en-US" dirty="0" smtClean="0">
                <a:solidFill>
                  <a:schemeClr val="accent6"/>
                </a:solidFill>
              </a:rPr>
              <a:t>TOPICS</a:t>
            </a:r>
            <a:endParaRPr lang="en-US" dirty="0">
              <a:solidFill>
                <a:schemeClr val="accent6"/>
              </a:solidFill>
            </a:endParaRPr>
          </a:p>
        </p:txBody>
      </p:sp>
      <p:sp>
        <p:nvSpPr>
          <p:cNvPr id="6" name="Content Placeholder 5"/>
          <p:cNvSpPr>
            <a:spLocks noGrp="1"/>
          </p:cNvSpPr>
          <p:nvPr>
            <p:ph sz="quarter" idx="4"/>
          </p:nvPr>
        </p:nvSpPr>
        <p:spPr/>
        <p:txBody>
          <a:bodyPr anchor="t" anchorCtr="0"/>
          <a:lstStyle/>
          <a:p>
            <a:r>
              <a:rPr lang="en-US" altLang="en-US" dirty="0"/>
              <a:t>Advice in preparing for a job interview </a:t>
            </a:r>
          </a:p>
          <a:p>
            <a:r>
              <a:rPr lang="en-US" altLang="en-US" dirty="0"/>
              <a:t>Presentation tips </a:t>
            </a:r>
          </a:p>
          <a:p>
            <a:r>
              <a:rPr lang="en-US" altLang="en-US" dirty="0"/>
              <a:t>Interview formats and sample questions </a:t>
            </a:r>
          </a:p>
          <a:p>
            <a:r>
              <a:rPr lang="en-US" altLang="en-US" dirty="0"/>
              <a:t>Follow-through after an interview</a:t>
            </a:r>
            <a:endParaRPr lang="en-US" dirty="0"/>
          </a:p>
        </p:txBody>
      </p:sp>
      <p:grpSp>
        <p:nvGrpSpPr>
          <p:cNvPr id="11" name="Group 2"/>
          <p:cNvGrpSpPr>
            <a:grpSpLocks noChangeAspect="1"/>
          </p:cNvGrpSpPr>
          <p:nvPr/>
        </p:nvGrpSpPr>
        <p:grpSpPr bwMode="auto">
          <a:xfrm>
            <a:off x="4335689" y="2742021"/>
            <a:ext cx="2659857" cy="2662237"/>
            <a:chOff x="105371701" y="110149150"/>
            <a:chExt cx="1773789" cy="1773789"/>
          </a:xfrm>
        </p:grpSpPr>
        <p:pic>
          <p:nvPicPr>
            <p:cNvPr id="1027" name="Picture 3" descr="Job Interviewing Skills"/>
            <p:cNvPicPr>
              <a:picLocks noChangeAspect="1" noChangeArrowheads="1"/>
            </p:cNvPicPr>
            <p:nvPr/>
          </p:nvPicPr>
          <p:blipFill>
            <a:blip r:embed="rId2">
              <a:extLst>
                <a:ext uri="{28A0092B-C50C-407E-A947-70E740481C1C}">
                  <a14:useLocalDpi xmlns:a14="http://schemas.microsoft.com/office/drawing/2010/main" val="0"/>
                </a:ext>
              </a:extLst>
            </a:blip>
            <a:srcRect t="2303" b="2303"/>
            <a:stretch>
              <a:fillRect/>
            </a:stretch>
          </p:blipFill>
          <p:spPr bwMode="auto">
            <a:xfrm>
              <a:off x="105567238" y="110304383"/>
              <a:ext cx="1389888" cy="13716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descr="C-shaped holder for workshop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71701" y="110149150"/>
              <a:ext cx="1773789" cy="1773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108274154"/>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Logistics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79660601"/>
              </p:ext>
            </p:extLst>
          </p:nvPr>
        </p:nvGraphicFramePr>
        <p:xfrm>
          <a:off x="3868738" y="863600"/>
          <a:ext cx="7315200" cy="5182180"/>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359704555"/>
                    </a:ext>
                  </a:extLst>
                </a:gridCol>
                <a:gridCol w="3657600">
                  <a:extLst>
                    <a:ext uri="{9D8B030D-6E8A-4147-A177-3AD203B41FA5}">
                      <a16:colId xmlns:a16="http://schemas.microsoft.com/office/drawing/2014/main" val="3290520898"/>
                    </a:ext>
                  </a:extLst>
                </a:gridCol>
              </a:tblGrid>
              <a:tr h="1021225">
                <a:tc>
                  <a:txBody>
                    <a:bodyPr/>
                    <a:lstStyle/>
                    <a:p>
                      <a:pPr algn="ctr"/>
                      <a:r>
                        <a:rPr lang="en-US" sz="2200" dirty="0" smtClean="0"/>
                        <a:t>Food: Come On In Cafe</a:t>
                      </a:r>
                      <a:endParaRPr lang="en-US" sz="2200" dirty="0"/>
                    </a:p>
                  </a:txBody>
                  <a:tcPr anchor="ctr">
                    <a:solidFill>
                      <a:srgbClr val="FFC000"/>
                    </a:solidFill>
                  </a:tcPr>
                </a:tc>
                <a:tc>
                  <a:txBody>
                    <a:bodyPr/>
                    <a:lstStyle/>
                    <a:p>
                      <a:pPr algn="ctr"/>
                      <a:r>
                        <a:rPr lang="en-US" sz="2200" dirty="0" smtClean="0"/>
                        <a:t>3</a:t>
                      </a:r>
                      <a:r>
                        <a:rPr lang="en-US" sz="2200" baseline="30000" dirty="0" smtClean="0"/>
                        <a:t>rd</a:t>
                      </a:r>
                      <a:r>
                        <a:rPr lang="en-US" sz="2200" dirty="0" smtClean="0"/>
                        <a:t> floor of TPC-S</a:t>
                      </a:r>
                      <a:endParaRPr lang="en-US" sz="2200" dirty="0"/>
                    </a:p>
                  </a:txBody>
                  <a:tcPr anchor="ctr"/>
                </a:tc>
                <a:extLst>
                  <a:ext uri="{0D108BD9-81ED-4DB2-BD59-A6C34878D82A}">
                    <a16:rowId xmlns:a16="http://schemas.microsoft.com/office/drawing/2014/main" val="3726556249"/>
                  </a:ext>
                </a:extLst>
              </a:tr>
              <a:tr h="1021225">
                <a:tc>
                  <a:txBody>
                    <a:bodyPr/>
                    <a:lstStyle/>
                    <a:p>
                      <a:pPr algn="ctr"/>
                      <a:endParaRPr lang="en-US" sz="2200" dirty="0"/>
                    </a:p>
                  </a:txBody>
                  <a:tcPr anchor="ctr"/>
                </a:tc>
                <a:tc>
                  <a:txBody>
                    <a:bodyPr/>
                    <a:lstStyle/>
                    <a:p>
                      <a:pPr algn="ctr"/>
                      <a:endParaRPr lang="en-US" sz="2200" dirty="0"/>
                    </a:p>
                  </a:txBody>
                  <a:tcPr anchor="ctr"/>
                </a:tc>
                <a:extLst>
                  <a:ext uri="{0D108BD9-81ED-4DB2-BD59-A6C34878D82A}">
                    <a16:rowId xmlns:a16="http://schemas.microsoft.com/office/drawing/2014/main" val="4056565245"/>
                  </a:ext>
                </a:extLst>
              </a:tr>
              <a:tr h="1021225">
                <a:tc>
                  <a:txBody>
                    <a:bodyPr/>
                    <a:lstStyle/>
                    <a:p>
                      <a:pPr algn="ctr"/>
                      <a:r>
                        <a:rPr lang="en-US" sz="2200" dirty="0" smtClean="0"/>
                        <a:t>Restrooms</a:t>
                      </a:r>
                      <a:endParaRPr lang="en-US" sz="2200" dirty="0"/>
                    </a:p>
                  </a:txBody>
                  <a:tcPr anchor="ctr">
                    <a:solidFill>
                      <a:srgbClr val="FFC000"/>
                    </a:solidFill>
                  </a:tcPr>
                </a:tc>
                <a:tc>
                  <a:txBody>
                    <a:bodyPr/>
                    <a:lstStyle/>
                    <a:p>
                      <a:pPr algn="ctr"/>
                      <a:r>
                        <a:rPr lang="en-US" sz="2200" dirty="0" smtClean="0"/>
                        <a:t>TPC-S: across</a:t>
                      </a:r>
                      <a:r>
                        <a:rPr lang="en-US" sz="2200" baseline="0" dirty="0" smtClean="0"/>
                        <a:t> the courtyard</a:t>
                      </a:r>
                    </a:p>
                    <a:p>
                      <a:pPr algn="ctr"/>
                      <a:r>
                        <a:rPr lang="en-US" sz="2200" baseline="0" dirty="0" smtClean="0"/>
                        <a:t>TPC-N: hallway outside the training room</a:t>
                      </a:r>
                      <a:endParaRPr lang="en-US" sz="2200" dirty="0"/>
                    </a:p>
                  </a:txBody>
                  <a:tcPr anchor="ctr"/>
                </a:tc>
                <a:extLst>
                  <a:ext uri="{0D108BD9-81ED-4DB2-BD59-A6C34878D82A}">
                    <a16:rowId xmlns:a16="http://schemas.microsoft.com/office/drawing/2014/main" val="1165551982"/>
                  </a:ext>
                </a:extLst>
              </a:tr>
              <a:tr h="1021225">
                <a:tc>
                  <a:txBody>
                    <a:bodyPr/>
                    <a:lstStyle/>
                    <a:p>
                      <a:pPr algn="ctr"/>
                      <a:endParaRPr lang="en-US" sz="2200" dirty="0"/>
                    </a:p>
                  </a:txBody>
                  <a:tcPr anchor="ctr"/>
                </a:tc>
                <a:tc>
                  <a:txBody>
                    <a:bodyPr/>
                    <a:lstStyle/>
                    <a:p>
                      <a:pPr algn="ctr"/>
                      <a:endParaRPr lang="en-US" sz="2200" dirty="0"/>
                    </a:p>
                  </a:txBody>
                  <a:tcPr anchor="ctr"/>
                </a:tc>
                <a:extLst>
                  <a:ext uri="{0D108BD9-81ED-4DB2-BD59-A6C34878D82A}">
                    <a16:rowId xmlns:a16="http://schemas.microsoft.com/office/drawing/2014/main" val="1616703027"/>
                  </a:ext>
                </a:extLst>
              </a:tr>
              <a:tr h="1021225">
                <a:tc>
                  <a:txBody>
                    <a:bodyPr/>
                    <a:lstStyle/>
                    <a:p>
                      <a:pPr algn="ctr"/>
                      <a:r>
                        <a:rPr lang="en-US" sz="2200" dirty="0" smtClean="0"/>
                        <a:t>Shuttle:</a:t>
                      </a:r>
                      <a:r>
                        <a:rPr lang="en-US" sz="2200" baseline="0" dirty="0" smtClean="0"/>
                        <a:t> every 15 minutes</a:t>
                      </a:r>
                      <a:endParaRPr lang="en-US" sz="2200" dirty="0"/>
                    </a:p>
                  </a:txBody>
                  <a:tcPr anchor="ctr">
                    <a:solidFill>
                      <a:srgbClr val="FFC000"/>
                    </a:solidFill>
                  </a:tcPr>
                </a:tc>
                <a:tc>
                  <a:txBody>
                    <a:bodyPr/>
                    <a:lstStyle/>
                    <a:p>
                      <a:pPr algn="ctr"/>
                      <a:r>
                        <a:rPr lang="en-US" sz="2200" dirty="0" smtClean="0"/>
                        <a:t>In front</a:t>
                      </a:r>
                      <a:r>
                        <a:rPr lang="en-US" sz="2200" baseline="0" dirty="0" smtClean="0"/>
                        <a:t> of TPC-S</a:t>
                      </a:r>
                      <a:endParaRPr lang="en-US" sz="2200" dirty="0"/>
                    </a:p>
                  </a:txBody>
                  <a:tcPr anchor="ctr"/>
                </a:tc>
                <a:extLst>
                  <a:ext uri="{0D108BD9-81ED-4DB2-BD59-A6C34878D82A}">
                    <a16:rowId xmlns:a16="http://schemas.microsoft.com/office/drawing/2014/main" val="3610835230"/>
                  </a:ext>
                </a:extLst>
              </a:tr>
            </a:tbl>
          </a:graphicData>
        </a:graphic>
      </p:graphicFrame>
      <p:pic>
        <p:nvPicPr>
          <p:cNvPr id="9" name="Picture 3" descr="ag00175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617200" y="-339838"/>
            <a:ext cx="12350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181452"/>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Meetings and Groups Effectively</a:t>
            </a:r>
          </a:p>
        </p:txBody>
      </p:sp>
      <p:sp>
        <p:nvSpPr>
          <p:cNvPr id="5" name="Text Placeholder 4"/>
          <p:cNvSpPr>
            <a:spLocks noGrp="1"/>
          </p:cNvSpPr>
          <p:nvPr>
            <p:ph type="body" idx="1"/>
          </p:nvPr>
        </p:nvSpPr>
        <p:spPr/>
        <p:txBody>
          <a:bodyPr>
            <a:normAutofit fontScale="92500" lnSpcReduction="20000"/>
          </a:bodyPr>
          <a:lstStyle/>
          <a:p>
            <a:r>
              <a:rPr lang="en-US" dirty="0">
                <a:solidFill>
                  <a:schemeClr val="accent6"/>
                </a:solidFill>
              </a:rPr>
              <a:t>INTENDED FOR: </a:t>
            </a:r>
            <a:r>
              <a:rPr lang="en-US" dirty="0">
                <a:solidFill>
                  <a:srgbClr val="FF9966"/>
                </a:solidFill>
              </a:rPr>
              <a:t/>
            </a:r>
            <a:br>
              <a:rPr lang="en-US" dirty="0">
                <a:solidFill>
                  <a:srgbClr val="FF9966"/>
                </a:solidFill>
              </a:rPr>
            </a:br>
            <a:r>
              <a:rPr lang="en-US" dirty="0" smtClean="0"/>
              <a:t>Those </a:t>
            </a:r>
            <a:r>
              <a:rPr lang="en-US" dirty="0"/>
              <a:t>who are new to meeting or group facilitation.</a:t>
            </a:r>
          </a:p>
        </p:txBody>
      </p:sp>
      <p:sp>
        <p:nvSpPr>
          <p:cNvPr id="7" name="Text Placeholder 6"/>
          <p:cNvSpPr>
            <a:spLocks noGrp="1"/>
          </p:cNvSpPr>
          <p:nvPr>
            <p:ph type="body" sz="quarter" idx="3"/>
          </p:nvPr>
        </p:nvSpPr>
        <p:spPr/>
        <p:txBody>
          <a:bodyPr/>
          <a:lstStyle/>
          <a:p>
            <a:r>
              <a:rPr lang="en-US" dirty="0" smtClean="0">
                <a:solidFill>
                  <a:schemeClr val="accent6"/>
                </a:solidFill>
              </a:rPr>
              <a:t>TOPICS</a:t>
            </a:r>
            <a:endParaRPr lang="en-US" dirty="0">
              <a:solidFill>
                <a:schemeClr val="accent6"/>
              </a:solidFill>
            </a:endParaRPr>
          </a:p>
        </p:txBody>
      </p:sp>
      <p:sp>
        <p:nvSpPr>
          <p:cNvPr id="8" name="Content Placeholder 7"/>
          <p:cNvSpPr>
            <a:spLocks noGrp="1"/>
          </p:cNvSpPr>
          <p:nvPr>
            <p:ph sz="quarter" idx="4"/>
          </p:nvPr>
        </p:nvSpPr>
        <p:spPr/>
        <p:txBody>
          <a:bodyPr/>
          <a:lstStyle/>
          <a:p>
            <a:r>
              <a:rPr lang="en-US" dirty="0"/>
              <a:t>Understanding your role as a </a:t>
            </a:r>
            <a:r>
              <a:rPr lang="en-US" dirty="0" smtClean="0"/>
              <a:t>facilitator</a:t>
            </a:r>
          </a:p>
          <a:p>
            <a:r>
              <a:rPr lang="en-US" dirty="0" smtClean="0"/>
              <a:t>Establishing trust</a:t>
            </a:r>
          </a:p>
          <a:p>
            <a:r>
              <a:rPr lang="en-US" dirty="0" smtClean="0"/>
              <a:t>Identifying</a:t>
            </a:r>
            <a:r>
              <a:rPr lang="en-US" dirty="0"/>
              <a:t>, describing, and recording </a:t>
            </a:r>
            <a:r>
              <a:rPr lang="en-US" dirty="0" smtClean="0"/>
              <a:t>issues</a:t>
            </a:r>
          </a:p>
          <a:p>
            <a:r>
              <a:rPr lang="en-US" dirty="0" smtClean="0"/>
              <a:t>Using </a:t>
            </a:r>
            <a:r>
              <a:rPr lang="en-US" dirty="0"/>
              <a:t>basic group process </a:t>
            </a:r>
            <a:r>
              <a:rPr lang="en-US" dirty="0" smtClean="0"/>
              <a:t>techniques</a:t>
            </a:r>
          </a:p>
          <a:p>
            <a:r>
              <a:rPr lang="en-US" dirty="0" smtClean="0"/>
              <a:t>Making </a:t>
            </a:r>
            <a:r>
              <a:rPr lang="en-US" dirty="0"/>
              <a:t>the most of differences</a:t>
            </a:r>
          </a:p>
        </p:txBody>
      </p:sp>
      <p:pic>
        <p:nvPicPr>
          <p:cNvPr id="9" name="Picture 13" descr="C:\Users\be4han\AppData\Local\Microsoft\Windows\Temporary Internet Files\Content.IE5\NDIQLYMI\MC9004460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5926" y="2913916"/>
            <a:ext cx="265869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957535"/>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Effective Individual Development Plan (IDP)</a:t>
            </a:r>
          </a:p>
        </p:txBody>
      </p:sp>
      <p:sp>
        <p:nvSpPr>
          <p:cNvPr id="3" name="Text Placeholder 2"/>
          <p:cNvSpPr>
            <a:spLocks noGrp="1"/>
          </p:cNvSpPr>
          <p:nvPr>
            <p:ph type="body" idx="1"/>
          </p:nvPr>
        </p:nvSpPr>
        <p:spPr/>
        <p:txBody>
          <a:bodyPr>
            <a:normAutofit fontScale="55000" lnSpcReduction="20000"/>
          </a:bodyPr>
          <a:lstStyle/>
          <a:p>
            <a:r>
              <a:rPr lang="en-US" dirty="0"/>
              <a:t>An individual development plan (IDP) is an organized approach to learning experiences that are designed to improve your competence in skills needed for career growth or enhance skill strengths you already possess.</a:t>
            </a:r>
          </a:p>
        </p:txBody>
      </p:sp>
      <p:sp>
        <p:nvSpPr>
          <p:cNvPr id="5" name="Text Placeholder 4"/>
          <p:cNvSpPr>
            <a:spLocks noGrp="1"/>
          </p:cNvSpPr>
          <p:nvPr>
            <p:ph type="body" sz="quarter" idx="3"/>
          </p:nvPr>
        </p:nvSpPr>
        <p:spPr/>
        <p:txBody>
          <a:bodyPr/>
          <a:lstStyle/>
          <a:p>
            <a:r>
              <a:rPr lang="en-US" dirty="0" smtClean="0">
                <a:solidFill>
                  <a:schemeClr val="accent6"/>
                </a:solidFill>
              </a:rPr>
              <a:t>TOPICS</a:t>
            </a:r>
            <a:endParaRPr lang="en-US" dirty="0">
              <a:solidFill>
                <a:schemeClr val="accent6"/>
              </a:solidFill>
            </a:endParaRPr>
          </a:p>
        </p:txBody>
      </p:sp>
      <p:sp>
        <p:nvSpPr>
          <p:cNvPr id="6" name="Content Placeholder 5"/>
          <p:cNvSpPr>
            <a:spLocks noGrp="1"/>
          </p:cNvSpPr>
          <p:nvPr>
            <p:ph sz="quarter" idx="4"/>
          </p:nvPr>
        </p:nvSpPr>
        <p:spPr/>
        <p:txBody>
          <a:bodyPr>
            <a:normAutofit/>
          </a:bodyPr>
          <a:lstStyle/>
          <a:p>
            <a:r>
              <a:rPr lang="en-US" dirty="0" smtClean="0"/>
              <a:t>Identifying </a:t>
            </a:r>
            <a:r>
              <a:rPr lang="en-US" dirty="0"/>
              <a:t>skills and </a:t>
            </a:r>
            <a:r>
              <a:rPr lang="en-US" dirty="0" smtClean="0"/>
              <a:t>strengths</a:t>
            </a:r>
          </a:p>
          <a:p>
            <a:r>
              <a:rPr lang="en-US" dirty="0" smtClean="0"/>
              <a:t>Understanding </a:t>
            </a:r>
            <a:r>
              <a:rPr lang="en-US" dirty="0"/>
              <a:t>the 70:20:10 learning </a:t>
            </a:r>
            <a:r>
              <a:rPr lang="en-US" dirty="0" smtClean="0"/>
              <a:t>strategy</a:t>
            </a:r>
          </a:p>
          <a:p>
            <a:r>
              <a:rPr lang="en-US" dirty="0" smtClean="0"/>
              <a:t>Identifying </a:t>
            </a:r>
            <a:r>
              <a:rPr lang="en-US" dirty="0"/>
              <a:t>learning </a:t>
            </a:r>
            <a:r>
              <a:rPr lang="en-US" dirty="0" smtClean="0"/>
              <a:t>activities</a:t>
            </a:r>
          </a:p>
          <a:p>
            <a:r>
              <a:rPr lang="en-US" dirty="0" smtClean="0"/>
              <a:t>Developing </a:t>
            </a:r>
            <a:r>
              <a:rPr lang="en-US" dirty="0"/>
              <a:t>SMART </a:t>
            </a:r>
            <a:r>
              <a:rPr lang="en-US" dirty="0" smtClean="0"/>
              <a:t>goals</a:t>
            </a:r>
          </a:p>
          <a:p>
            <a:r>
              <a:rPr lang="en-US" dirty="0" smtClean="0"/>
              <a:t>Strategies </a:t>
            </a:r>
            <a:r>
              <a:rPr lang="en-US" dirty="0"/>
              <a:t>for putting the IDP into action</a:t>
            </a:r>
          </a:p>
        </p:txBody>
      </p:sp>
      <p:pic>
        <p:nvPicPr>
          <p:cNvPr id="9" name="Picture 1" descr="http://t3.gstatic.com/images?q=tbn:ANd9GcTwJsbLcCNdhQs1vUu9kUQc3b3u3qbtAFe8RLUt3eHFvobXxDyKVR92Afn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02780" y="2383396"/>
            <a:ext cx="280498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366399"/>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UC San Diego Values for Learning and Professional Development</a:t>
            </a:r>
            <a:endParaRPr lang="en-US" dirty="0"/>
          </a:p>
        </p:txBody>
      </p:sp>
      <p:sp>
        <p:nvSpPr>
          <p:cNvPr id="6" name="Content Placeholder 5"/>
          <p:cNvSpPr>
            <a:spLocks noGrp="1"/>
          </p:cNvSpPr>
          <p:nvPr>
            <p:ph sz="quarter" idx="4"/>
          </p:nvPr>
        </p:nvSpPr>
        <p:spPr>
          <a:xfrm>
            <a:off x="7818463" y="1275150"/>
            <a:ext cx="3474720" cy="4307700"/>
          </a:xfrm>
        </p:spPr>
        <p:txBody>
          <a:bodyPr>
            <a:normAutofit/>
          </a:bodyPr>
          <a:lstStyle/>
          <a:p>
            <a:pPr>
              <a:buClr>
                <a:schemeClr val="folHlink"/>
              </a:buClr>
              <a:defRPr/>
            </a:pPr>
            <a:r>
              <a:rPr lang="en-US" dirty="0">
                <a:latin typeface="Tahoma" pitchFamily="34" charset="0"/>
              </a:rPr>
              <a:t>We encourage innovation and risk taking by promoting learning as a catalyst for new ideas and creative problem solving.</a:t>
            </a:r>
            <a:endParaRPr lang="en-US" dirty="0">
              <a:cs typeface="Times New Roman" pitchFamily="18" charset="0"/>
            </a:endParaRPr>
          </a:p>
          <a:p>
            <a:pPr>
              <a:buClr>
                <a:schemeClr val="folHlink"/>
              </a:buClr>
              <a:defRPr/>
            </a:pPr>
            <a:r>
              <a:rPr lang="en-US" dirty="0">
                <a:latin typeface="Tahoma" pitchFamily="34" charset="0"/>
              </a:rPr>
              <a:t>We are committed to supervisors and staff members jointly identifying and aligning performance expectations and goals.</a:t>
            </a:r>
            <a:endParaRPr lang="en-US" dirty="0"/>
          </a:p>
        </p:txBody>
      </p:sp>
      <p:pic>
        <p:nvPicPr>
          <p:cNvPr id="5" name="Picture 9" descr="C:\Documents and Settings\awelch\Local Settings\Temporary Internet Files\Content.IE5\XRSY5LX4\MPj0422593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663" y="1768643"/>
            <a:ext cx="4114800" cy="332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630026"/>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Situational Leadership</a:t>
            </a:r>
          </a:p>
        </p:txBody>
      </p:sp>
      <p:sp>
        <p:nvSpPr>
          <p:cNvPr id="3" name="Text Placeholder 2"/>
          <p:cNvSpPr>
            <a:spLocks noGrp="1"/>
          </p:cNvSpPr>
          <p:nvPr>
            <p:ph type="body" idx="1"/>
          </p:nvPr>
        </p:nvSpPr>
        <p:spPr/>
        <p:txBody>
          <a:bodyPr>
            <a:normAutofit fontScale="85000" lnSpcReduction="10000"/>
          </a:bodyPr>
          <a:lstStyle/>
          <a:p>
            <a:r>
              <a:rPr lang="en-US" dirty="0">
                <a:solidFill>
                  <a:schemeClr val="accent6"/>
                </a:solidFill>
              </a:rPr>
              <a:t>INTENDED FOR: </a:t>
            </a:r>
            <a:r>
              <a:rPr lang="en-US" dirty="0">
                <a:solidFill>
                  <a:srgbClr val="FF9966"/>
                </a:solidFill>
              </a:rPr>
              <a:t/>
            </a:r>
            <a:br>
              <a:rPr lang="en-US" dirty="0">
                <a:solidFill>
                  <a:srgbClr val="FF9966"/>
                </a:solidFill>
              </a:rPr>
            </a:br>
            <a:r>
              <a:rPr lang="en-US" dirty="0"/>
              <a:t>Managers, supervisors, work leaders, team or project leaders.</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53691" y="2616736"/>
            <a:ext cx="2711482" cy="2651760"/>
          </a:xfrm>
        </p:spPr>
      </p:pic>
      <p:sp>
        <p:nvSpPr>
          <p:cNvPr id="6" name="Content Placeholder 5"/>
          <p:cNvSpPr>
            <a:spLocks noGrp="1"/>
          </p:cNvSpPr>
          <p:nvPr>
            <p:ph sz="quarter" idx="4"/>
          </p:nvPr>
        </p:nvSpPr>
        <p:spPr/>
        <p:txBody>
          <a:bodyPr>
            <a:normAutofit fontScale="92500" lnSpcReduction="10000"/>
          </a:bodyPr>
          <a:lstStyle/>
          <a:p>
            <a:r>
              <a:rPr lang="en-US" dirty="0"/>
              <a:t>Situational Leadership, developed by Ken Blanchard, is one of the most widely used and respected models for leadership effectiveness in the world. In this overview program, you will learn the core concepts, take a leadership style assessment, and learn how to apply the learning in matching your leadership style to the needs of those you lead in particular situations.</a:t>
            </a:r>
          </a:p>
        </p:txBody>
      </p:sp>
    </p:spTree>
    <p:extLst>
      <p:ext uri="{BB962C8B-B14F-4D97-AF65-F5344CB8AC3E}">
        <p14:creationId xmlns:p14="http://schemas.microsoft.com/office/powerpoint/2010/main" val="1871018376"/>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Online Course </a:t>
            </a:r>
            <a:r>
              <a:rPr lang="en-US" altLang="en-US" dirty="0" smtClean="0"/>
              <a:t>Evaluation</a:t>
            </a:r>
            <a:endParaRPr lang="en-US" dirty="0"/>
          </a:p>
        </p:txBody>
      </p:sp>
      <p:sp>
        <p:nvSpPr>
          <p:cNvPr id="3" name="Content Placeholder 2"/>
          <p:cNvSpPr>
            <a:spLocks noGrp="1"/>
          </p:cNvSpPr>
          <p:nvPr>
            <p:ph idx="1"/>
          </p:nvPr>
        </p:nvSpPr>
        <p:spPr/>
        <p:txBody>
          <a:bodyPr>
            <a:normAutofit/>
          </a:bodyPr>
          <a:lstStyle/>
          <a:p>
            <a:pPr marL="533400" indent="-533400" algn="ctr">
              <a:buFont typeface="Wingdings" panose="05000000000000000000" pitchFamily="2" charset="2"/>
              <a:buNone/>
            </a:pPr>
            <a:r>
              <a:rPr lang="en-US" altLang="en-US" sz="3200" b="1" dirty="0">
                <a:solidFill>
                  <a:schemeClr val="accent6"/>
                </a:solidFill>
              </a:rPr>
              <a:t>After class this class is over, </a:t>
            </a:r>
            <a:br>
              <a:rPr lang="en-US" altLang="en-US" sz="3200" b="1" dirty="0">
                <a:solidFill>
                  <a:schemeClr val="accent6"/>
                </a:solidFill>
              </a:rPr>
            </a:br>
            <a:r>
              <a:rPr lang="en-US" altLang="en-US" sz="3200" b="1" dirty="0" smtClean="0">
                <a:solidFill>
                  <a:schemeClr val="accent6"/>
                </a:solidFill>
              </a:rPr>
              <a:t>you will receive an e-mail invitation to complete the online </a:t>
            </a:r>
            <a:r>
              <a:rPr lang="en-US" altLang="en-US" sz="3200" b="1" dirty="0">
                <a:solidFill>
                  <a:schemeClr val="accent6"/>
                </a:solidFill>
              </a:rPr>
              <a:t>course evaluation!</a:t>
            </a:r>
          </a:p>
          <a:p>
            <a:pPr marL="1081088" lvl="1" indent="-457200"/>
            <a:r>
              <a:rPr lang="en-US" altLang="en-US" sz="2800" dirty="0"/>
              <a:t>No need to log in!</a:t>
            </a:r>
          </a:p>
          <a:p>
            <a:pPr marL="1081088" lvl="1" indent="-457200"/>
            <a:r>
              <a:rPr lang="en-US" altLang="en-US" sz="2800" dirty="0"/>
              <a:t>Totally confidential </a:t>
            </a:r>
          </a:p>
          <a:p>
            <a:pPr marL="1081088" lvl="1" indent="-457200"/>
            <a:r>
              <a:rPr lang="en-US" altLang="en-US" sz="2800" dirty="0"/>
              <a:t>Do it any time in the </a:t>
            </a:r>
            <a:r>
              <a:rPr lang="en-US" altLang="en-US" sz="2800" b="1" dirty="0" smtClean="0">
                <a:solidFill>
                  <a:schemeClr val="accent6"/>
                </a:solidFill>
              </a:rPr>
              <a:t>7</a:t>
            </a:r>
            <a:r>
              <a:rPr lang="en-US" altLang="en-US" sz="2800" dirty="0" smtClean="0"/>
              <a:t> </a:t>
            </a:r>
            <a:r>
              <a:rPr lang="en-US" altLang="en-US" sz="2800" dirty="0"/>
              <a:t>calendar </a:t>
            </a:r>
            <a:r>
              <a:rPr lang="en-US" altLang="en-US" sz="2800" dirty="0" smtClean="0"/>
              <a:t>days following the e-mail</a:t>
            </a:r>
            <a:endParaRPr lang="en-US" sz="3200" dirty="0"/>
          </a:p>
        </p:txBody>
      </p:sp>
    </p:spTree>
    <p:extLst>
      <p:ext uri="{BB962C8B-B14F-4D97-AF65-F5344CB8AC3E}">
        <p14:creationId xmlns:p14="http://schemas.microsoft.com/office/powerpoint/2010/main" val="2502039647"/>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FinancialLink</a:t>
            </a:r>
            <a:r>
              <a:rPr lang="en-US" dirty="0" smtClean="0"/>
              <a:t> 101A</a:t>
            </a:r>
            <a:r>
              <a:rPr lang="en-US" dirty="0"/>
              <a:t>: </a:t>
            </a:r>
            <a:r>
              <a:rPr lang="en-US" dirty="0" smtClean="0"/>
              <a:t>Intro to Financial Systems</a:t>
            </a:r>
            <a:endParaRPr lang="en-US" dirty="0"/>
          </a:p>
        </p:txBody>
      </p:sp>
      <p:sp>
        <p:nvSpPr>
          <p:cNvPr id="3" name="Text Placeholder 2"/>
          <p:cNvSpPr>
            <a:spLocks noGrp="1"/>
          </p:cNvSpPr>
          <p:nvPr>
            <p:ph type="body" idx="1"/>
          </p:nvPr>
        </p:nvSpPr>
        <p:spPr/>
        <p:txBody>
          <a:bodyPr>
            <a:normAutofit/>
          </a:bodyPr>
          <a:lstStyle/>
          <a:p>
            <a:r>
              <a:rPr lang="en-US" dirty="0">
                <a:solidFill>
                  <a:schemeClr val="accent6"/>
                </a:solidFill>
              </a:rPr>
              <a:t>INTENDED FOR: </a:t>
            </a:r>
            <a:r>
              <a:rPr lang="en-US" dirty="0">
                <a:solidFill>
                  <a:srgbClr val="FF9966"/>
                </a:solidFill>
              </a:rPr>
              <a:t/>
            </a:r>
            <a:br>
              <a:rPr lang="en-US" dirty="0">
                <a:solidFill>
                  <a:srgbClr val="FF9966"/>
                </a:solidFill>
              </a:rPr>
            </a:br>
            <a:r>
              <a:rPr lang="en-US" dirty="0"/>
              <a:t>New users of </a:t>
            </a:r>
            <a:r>
              <a:rPr lang="en-US" dirty="0" err="1"/>
              <a:t>FinancialLink</a:t>
            </a:r>
            <a:r>
              <a:rPr lang="en-US" dirty="0" smtClean="0"/>
              <a:t>.</a:t>
            </a:r>
            <a:endParaRPr lang="en-US" dirty="0"/>
          </a:p>
        </p:txBody>
      </p:sp>
      <p:grpSp>
        <p:nvGrpSpPr>
          <p:cNvPr id="9" name="Group 8"/>
          <p:cNvGrpSpPr/>
          <p:nvPr/>
        </p:nvGrpSpPr>
        <p:grpSpPr>
          <a:xfrm>
            <a:off x="3773510" y="2481028"/>
            <a:ext cx="7772400" cy="3567447"/>
            <a:chOff x="1519707" y="270456"/>
            <a:chExt cx="9002332" cy="3567447"/>
          </a:xfrm>
        </p:grpSpPr>
        <p:pic>
          <p:nvPicPr>
            <p:cNvPr id="7" name="Picture 6"/>
            <p:cNvPicPr>
              <a:picLocks noChangeAspect="1"/>
            </p:cNvPicPr>
            <p:nvPr/>
          </p:nvPicPr>
          <p:blipFill rotWithShape="1">
            <a:blip r:embed="rId2"/>
            <a:srcRect l="11285" t="22366" r="12556" b="46423"/>
            <a:stretch/>
          </p:blipFill>
          <p:spPr>
            <a:xfrm>
              <a:off x="1519707" y="270456"/>
              <a:ext cx="9002332" cy="3567447"/>
            </a:xfrm>
            <a:prstGeom prst="rect">
              <a:avLst/>
            </a:prstGeom>
          </p:spPr>
        </p:pic>
        <p:sp>
          <p:nvSpPr>
            <p:cNvPr id="8" name="TextBox 7"/>
            <p:cNvSpPr txBox="1"/>
            <p:nvPr/>
          </p:nvSpPr>
          <p:spPr>
            <a:xfrm>
              <a:off x="4803820" y="296215"/>
              <a:ext cx="2538812" cy="323165"/>
            </a:xfrm>
            <a:prstGeom prst="rect">
              <a:avLst/>
            </a:prstGeom>
            <a:solidFill>
              <a:srgbClr val="0B4A67"/>
            </a:solidFill>
          </p:spPr>
          <p:txBody>
            <a:bodyPr wrap="square" rtlCol="0">
              <a:spAutoFit/>
            </a:bodyPr>
            <a:lstStyle/>
            <a:p>
              <a:r>
                <a:rPr lang="en-US" sz="1500" b="1" dirty="0" smtClean="0">
                  <a:solidFill>
                    <a:schemeClr val="bg1"/>
                  </a:solidFill>
                  <a:latin typeface="+mj-lt"/>
                </a:rPr>
                <a:t>JANE DOE</a:t>
              </a:r>
              <a:endParaRPr lang="en-US" sz="1500" b="1" dirty="0">
                <a:solidFill>
                  <a:schemeClr val="bg1"/>
                </a:solidFill>
                <a:latin typeface="+mj-lt"/>
              </a:endParaRPr>
            </a:p>
          </p:txBody>
        </p:sp>
      </p:grpSp>
      <p:sp>
        <p:nvSpPr>
          <p:cNvPr id="6" name="Content Placeholder 5"/>
          <p:cNvSpPr>
            <a:spLocks noGrp="1"/>
          </p:cNvSpPr>
          <p:nvPr>
            <p:ph sz="quarter" idx="4"/>
          </p:nvPr>
        </p:nvSpPr>
        <p:spPr>
          <a:xfrm>
            <a:off x="7818462" y="759854"/>
            <a:ext cx="3723445" cy="2070098"/>
          </a:xfrm>
          <a:solidFill>
            <a:schemeClr val="bg1"/>
          </a:solidFill>
        </p:spPr>
        <p:txBody>
          <a:bodyPr>
            <a:normAutofit lnSpcReduction="10000"/>
          </a:bodyPr>
          <a:lstStyle/>
          <a:p>
            <a:r>
              <a:rPr lang="en-US" dirty="0"/>
              <a:t>In this tutorial you will learn about the principal systems in the financial area. You will also learn the purpose of the different parts of </a:t>
            </a:r>
            <a:r>
              <a:rPr lang="en-US" dirty="0" err="1"/>
              <a:t>FinancialLink</a:t>
            </a:r>
            <a:r>
              <a:rPr lang="en-US" dirty="0"/>
              <a:t>, some basic navigation skills</a:t>
            </a:r>
            <a:r>
              <a:rPr lang="en-US" dirty="0" smtClean="0"/>
              <a:t>.</a:t>
            </a:r>
            <a:endParaRPr lang="en-US" dirty="0"/>
          </a:p>
        </p:txBody>
      </p:sp>
    </p:spTree>
    <p:extLst>
      <p:ext uri="{BB962C8B-B14F-4D97-AF65-F5344CB8AC3E}">
        <p14:creationId xmlns:p14="http://schemas.microsoft.com/office/powerpoint/2010/main" val="2704028326"/>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Education</a:t>
            </a:r>
            <a:endParaRPr lang="en-US" dirty="0"/>
          </a:p>
        </p:txBody>
      </p:sp>
      <p:sp>
        <p:nvSpPr>
          <p:cNvPr id="3" name="Text Placeholder 2"/>
          <p:cNvSpPr>
            <a:spLocks noGrp="1"/>
          </p:cNvSpPr>
          <p:nvPr>
            <p:ph type="body" idx="1"/>
          </p:nvPr>
        </p:nvSpPr>
        <p:spPr>
          <a:xfrm>
            <a:off x="3867912" y="811369"/>
            <a:ext cx="3474720" cy="1019937"/>
          </a:xfrm>
        </p:spPr>
        <p:txBody>
          <a:bodyPr>
            <a:normAutofit fontScale="70000" lnSpcReduction="20000"/>
          </a:bodyPr>
          <a:lstStyle/>
          <a:p>
            <a:r>
              <a:rPr lang="en-US" dirty="0">
                <a:solidFill>
                  <a:schemeClr val="accent6"/>
                </a:solidFill>
              </a:rPr>
              <a:t>INTENDED FOR: </a:t>
            </a:r>
            <a:r>
              <a:rPr lang="en-US" dirty="0">
                <a:solidFill>
                  <a:srgbClr val="FF9966"/>
                </a:solidFill>
              </a:rPr>
              <a:t/>
            </a:r>
            <a:br>
              <a:rPr lang="en-US" dirty="0">
                <a:solidFill>
                  <a:srgbClr val="FF9966"/>
                </a:solidFill>
              </a:rPr>
            </a:br>
            <a:r>
              <a:rPr lang="en-US" dirty="0"/>
              <a:t>Those who are interested in increasing their awareness of diversity by exploring concepts of effective cross-cultural interaction.</a:t>
            </a:r>
          </a:p>
        </p:txBody>
      </p:sp>
      <p:sp>
        <p:nvSpPr>
          <p:cNvPr id="5" name="Text Placeholder 4"/>
          <p:cNvSpPr>
            <a:spLocks noGrp="1"/>
          </p:cNvSpPr>
          <p:nvPr>
            <p:ph type="body" sz="quarter" idx="3"/>
          </p:nvPr>
        </p:nvSpPr>
        <p:spPr/>
        <p:txBody>
          <a:bodyPr/>
          <a:lstStyle/>
          <a:p>
            <a:r>
              <a:rPr lang="en-US" dirty="0" smtClean="0">
                <a:solidFill>
                  <a:schemeClr val="accent6"/>
                </a:solidFill>
              </a:rPr>
              <a:t>TOPICS</a:t>
            </a:r>
            <a:endParaRPr lang="en-US" dirty="0">
              <a:solidFill>
                <a:schemeClr val="accent6"/>
              </a:solidFill>
            </a:endParaRPr>
          </a:p>
        </p:txBody>
      </p:sp>
      <p:sp>
        <p:nvSpPr>
          <p:cNvPr id="6" name="Content Placeholder 5"/>
          <p:cNvSpPr>
            <a:spLocks noGrp="1"/>
          </p:cNvSpPr>
          <p:nvPr>
            <p:ph sz="quarter" idx="4"/>
          </p:nvPr>
        </p:nvSpPr>
        <p:spPr/>
        <p:txBody>
          <a:bodyPr>
            <a:normAutofit lnSpcReduction="10000"/>
          </a:bodyPr>
          <a:lstStyle/>
          <a:p>
            <a:r>
              <a:rPr lang="en-US" dirty="0" smtClean="0"/>
              <a:t>Introduction to </a:t>
            </a:r>
            <a:r>
              <a:rPr lang="en-US" dirty="0"/>
              <a:t>the cultural competence </a:t>
            </a:r>
            <a:r>
              <a:rPr lang="en-US" dirty="0" smtClean="0"/>
              <a:t>approach</a:t>
            </a:r>
          </a:p>
          <a:p>
            <a:r>
              <a:rPr lang="en-US" dirty="0"/>
              <a:t>O</a:t>
            </a:r>
            <a:r>
              <a:rPr lang="en-US" dirty="0" smtClean="0"/>
              <a:t>pportunity </a:t>
            </a:r>
            <a:r>
              <a:rPr lang="en-US" dirty="0"/>
              <a:t>to apply it to work </a:t>
            </a:r>
            <a:r>
              <a:rPr lang="en-US" dirty="0" smtClean="0"/>
              <a:t>situations</a:t>
            </a:r>
          </a:p>
          <a:p>
            <a:r>
              <a:rPr lang="en-US" dirty="0" smtClean="0"/>
              <a:t>Broaden </a:t>
            </a:r>
            <a:r>
              <a:rPr lang="en-US" dirty="0"/>
              <a:t>one's perspective of self and </a:t>
            </a:r>
            <a:r>
              <a:rPr lang="en-US" dirty="0" smtClean="0"/>
              <a:t>others</a:t>
            </a:r>
          </a:p>
          <a:p>
            <a:r>
              <a:rPr lang="en-US" dirty="0" smtClean="0"/>
              <a:t>Understand </a:t>
            </a:r>
            <a:r>
              <a:rPr lang="en-US" dirty="0"/>
              <a:t>the role of cultural differences in the workplace </a:t>
            </a:r>
            <a:endParaRPr lang="en-US" dirty="0" smtClean="0"/>
          </a:p>
          <a:p>
            <a:r>
              <a:rPr lang="en-US" dirty="0" smtClean="0"/>
              <a:t>Options </a:t>
            </a:r>
            <a:r>
              <a:rPr lang="en-US" dirty="0"/>
              <a:t>for interacting effectively with </a:t>
            </a:r>
            <a:r>
              <a:rPr lang="en-US" dirty="0" smtClean="0"/>
              <a:t>others</a:t>
            </a:r>
            <a:endParaRPr lang="en-US" dirty="0"/>
          </a:p>
        </p:txBody>
      </p:sp>
      <p:pic>
        <p:nvPicPr>
          <p:cNvPr id="7" name="Picture 8" descr="C:\Documents and Settings\awelch\Local Settings\Temporary Internet Files\Content.IE5\4BOBBZT8\MPj0437332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278" y="1993483"/>
            <a:ext cx="3963988"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916133"/>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UC San Diego Values for Learning and Professional Development</a:t>
            </a:r>
            <a:endParaRPr lang="en-US" dirty="0"/>
          </a:p>
        </p:txBody>
      </p:sp>
      <p:sp>
        <p:nvSpPr>
          <p:cNvPr id="6" name="Content Placeholder 5"/>
          <p:cNvSpPr>
            <a:spLocks noGrp="1"/>
          </p:cNvSpPr>
          <p:nvPr>
            <p:ph sz="quarter" idx="4"/>
          </p:nvPr>
        </p:nvSpPr>
        <p:spPr>
          <a:xfrm>
            <a:off x="7818463" y="1275150"/>
            <a:ext cx="3474720" cy="4307700"/>
          </a:xfrm>
        </p:spPr>
        <p:txBody>
          <a:bodyPr>
            <a:normAutofit/>
          </a:bodyPr>
          <a:lstStyle/>
          <a:p>
            <a:pPr>
              <a:buClr>
                <a:schemeClr val="folHlink"/>
              </a:buClr>
              <a:defRPr/>
            </a:pPr>
            <a:r>
              <a:rPr lang="en-US" dirty="0"/>
              <a:t>We support diverse learning styles by offering a flexible mix of training methods.</a:t>
            </a:r>
            <a:endParaRPr lang="en-US" dirty="0">
              <a:cs typeface="Times New Roman" pitchFamily="18" charset="0"/>
            </a:endParaRPr>
          </a:p>
          <a:p>
            <a:pPr>
              <a:buClr>
                <a:schemeClr val="folHlink"/>
              </a:buClr>
              <a:defRPr/>
            </a:pPr>
            <a:r>
              <a:rPr lang="en-US" dirty="0"/>
              <a:t>By recognizing initiative, we strive to create a culture of learning and appreciation of the contributions that staff continually make to the organization.</a:t>
            </a:r>
          </a:p>
        </p:txBody>
      </p:sp>
      <p:pic>
        <p:nvPicPr>
          <p:cNvPr id="7" name="Picture 13" descr="C:\Documents and Settings\awelch\Local Settings\Temporary Internet Files\Content.IE5\5TREW1UU\MPj0439461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189" y="1769269"/>
            <a:ext cx="39370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575165"/>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Bullying, Fear, and Building Trust</a:t>
            </a:r>
          </a:p>
        </p:txBody>
      </p:sp>
      <p:sp>
        <p:nvSpPr>
          <p:cNvPr id="3" name="Text Placeholder 2"/>
          <p:cNvSpPr>
            <a:spLocks noGrp="1"/>
          </p:cNvSpPr>
          <p:nvPr>
            <p:ph type="body" idx="1"/>
          </p:nvPr>
        </p:nvSpPr>
        <p:spPr>
          <a:xfrm>
            <a:off x="3867912" y="1023586"/>
            <a:ext cx="3474720" cy="1011276"/>
          </a:xfrm>
        </p:spPr>
        <p:txBody>
          <a:bodyPr>
            <a:normAutofit fontScale="85000" lnSpcReduction="20000"/>
          </a:bodyPr>
          <a:lstStyle/>
          <a:p>
            <a:r>
              <a:rPr lang="en-US" dirty="0">
                <a:solidFill>
                  <a:schemeClr val="accent6"/>
                </a:solidFill>
              </a:rPr>
              <a:t>INTENDED FOR: </a:t>
            </a:r>
            <a:r>
              <a:rPr lang="en-US" dirty="0">
                <a:solidFill>
                  <a:srgbClr val="FF9966"/>
                </a:solidFill>
              </a:rPr>
              <a:t/>
            </a:r>
            <a:br>
              <a:rPr lang="en-US" dirty="0">
                <a:solidFill>
                  <a:srgbClr val="FF9966"/>
                </a:solidFill>
              </a:rPr>
            </a:br>
            <a:r>
              <a:rPr lang="en-US" dirty="0"/>
              <a:t>Any employee interested in issues related to </a:t>
            </a:r>
            <a:r>
              <a:rPr lang="en-US" dirty="0" smtClean="0"/>
              <a:t>bullying </a:t>
            </a:r>
            <a:r>
              <a:rPr lang="en-US" dirty="0"/>
              <a:t>in the </a:t>
            </a:r>
            <a:r>
              <a:rPr lang="en-US" dirty="0" smtClean="0"/>
              <a:t>workplace</a:t>
            </a:r>
            <a:r>
              <a:rPr lang="en-US" dirty="0"/>
              <a:t>.</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71798" y="2912042"/>
            <a:ext cx="3549533" cy="1920240"/>
          </a:xfrm>
        </p:spPr>
      </p:pic>
      <p:sp>
        <p:nvSpPr>
          <p:cNvPr id="5" name="Text Placeholder 4"/>
          <p:cNvSpPr>
            <a:spLocks noGrp="1"/>
          </p:cNvSpPr>
          <p:nvPr>
            <p:ph type="body" sz="quarter" idx="3"/>
          </p:nvPr>
        </p:nvSpPr>
        <p:spPr/>
        <p:txBody>
          <a:bodyPr/>
          <a:lstStyle/>
          <a:p>
            <a:r>
              <a:rPr lang="en-US" dirty="0" smtClean="0">
                <a:solidFill>
                  <a:schemeClr val="accent6"/>
                </a:solidFill>
              </a:rPr>
              <a:t>TOPICS</a:t>
            </a:r>
            <a:endParaRPr lang="en-US" dirty="0">
              <a:solidFill>
                <a:schemeClr val="accent6"/>
              </a:solidFill>
            </a:endParaRPr>
          </a:p>
        </p:txBody>
      </p:sp>
      <p:sp>
        <p:nvSpPr>
          <p:cNvPr id="6" name="Content Placeholder 5"/>
          <p:cNvSpPr>
            <a:spLocks noGrp="1"/>
          </p:cNvSpPr>
          <p:nvPr>
            <p:ph sz="quarter" idx="4"/>
          </p:nvPr>
        </p:nvSpPr>
        <p:spPr/>
        <p:txBody>
          <a:bodyPr anchor="t" anchorCtr="0">
            <a:normAutofit/>
          </a:bodyPr>
          <a:lstStyle/>
          <a:p>
            <a:r>
              <a:rPr lang="en-US" dirty="0" smtClean="0"/>
              <a:t>Through </a:t>
            </a:r>
            <a:r>
              <a:rPr lang="en-US" dirty="0"/>
              <a:t>lecture, case studies and discussion, we will explore the dynamics of bullying behavior and suggest ways to manage and survive bullying relationships</a:t>
            </a:r>
          </a:p>
        </p:txBody>
      </p:sp>
    </p:spTree>
    <p:extLst>
      <p:ext uri="{BB962C8B-B14F-4D97-AF65-F5344CB8AC3E}">
        <p14:creationId xmlns:p14="http://schemas.microsoft.com/office/powerpoint/2010/main" val="2926606583"/>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Toward Multicultural Competence</a:t>
            </a:r>
          </a:p>
        </p:txBody>
      </p:sp>
      <p:sp>
        <p:nvSpPr>
          <p:cNvPr id="3" name="Text Placeholder 2"/>
          <p:cNvSpPr>
            <a:spLocks noGrp="1"/>
          </p:cNvSpPr>
          <p:nvPr>
            <p:ph type="body" idx="1"/>
          </p:nvPr>
        </p:nvSpPr>
        <p:spPr/>
        <p:txBody>
          <a:bodyPr>
            <a:normAutofit/>
          </a:bodyPr>
          <a:lstStyle/>
          <a:p>
            <a:r>
              <a:rPr lang="en-US" dirty="0">
                <a:solidFill>
                  <a:schemeClr val="accent6"/>
                </a:solidFill>
              </a:rPr>
              <a:t>INTENDED FOR: </a:t>
            </a:r>
            <a:r>
              <a:rPr lang="en-US" dirty="0">
                <a:solidFill>
                  <a:srgbClr val="FF9966"/>
                </a:solidFill>
              </a:rPr>
              <a:t/>
            </a:r>
            <a:br>
              <a:rPr lang="en-US" dirty="0">
                <a:solidFill>
                  <a:srgbClr val="FF9966"/>
                </a:solidFill>
              </a:rPr>
            </a:br>
            <a:r>
              <a:rPr lang="en-US" dirty="0"/>
              <a:t>Any staff.</a:t>
            </a:r>
          </a:p>
        </p:txBody>
      </p:sp>
      <p:sp>
        <p:nvSpPr>
          <p:cNvPr id="5" name="Text Placeholder 4"/>
          <p:cNvSpPr>
            <a:spLocks noGrp="1"/>
          </p:cNvSpPr>
          <p:nvPr>
            <p:ph type="body" sz="quarter" idx="3"/>
          </p:nvPr>
        </p:nvSpPr>
        <p:spPr/>
        <p:txBody>
          <a:bodyPr/>
          <a:lstStyle/>
          <a:p>
            <a:r>
              <a:rPr lang="en-US" dirty="0" smtClean="0">
                <a:solidFill>
                  <a:schemeClr val="accent6"/>
                </a:solidFill>
              </a:rPr>
              <a:t>TOPICS</a:t>
            </a:r>
            <a:endParaRPr lang="en-US" dirty="0">
              <a:solidFill>
                <a:schemeClr val="accent6"/>
              </a:solidFill>
            </a:endParaRPr>
          </a:p>
        </p:txBody>
      </p:sp>
      <p:sp>
        <p:nvSpPr>
          <p:cNvPr id="6" name="Content Placeholder 5"/>
          <p:cNvSpPr>
            <a:spLocks noGrp="1"/>
          </p:cNvSpPr>
          <p:nvPr>
            <p:ph sz="quarter" idx="4"/>
          </p:nvPr>
        </p:nvSpPr>
        <p:spPr/>
        <p:txBody>
          <a:bodyPr/>
          <a:lstStyle/>
          <a:p>
            <a:r>
              <a:rPr lang="en-US" dirty="0"/>
              <a:t>Discovering your </a:t>
            </a:r>
            <a:r>
              <a:rPr lang="en-US" dirty="0" smtClean="0"/>
              <a:t>identities</a:t>
            </a:r>
          </a:p>
          <a:p>
            <a:r>
              <a:rPr lang="en-US" dirty="0" smtClean="0"/>
              <a:t>Defining </a:t>
            </a:r>
            <a:r>
              <a:rPr lang="en-US" dirty="0"/>
              <a:t>the term </a:t>
            </a:r>
            <a:r>
              <a:rPr lang="en-US" dirty="0" smtClean="0"/>
              <a:t>diversity</a:t>
            </a:r>
          </a:p>
          <a:p>
            <a:r>
              <a:rPr lang="en-US" dirty="0" smtClean="0"/>
              <a:t>Understanding </a:t>
            </a:r>
            <a:r>
              <a:rPr lang="en-US" dirty="0"/>
              <a:t>implicit </a:t>
            </a:r>
            <a:r>
              <a:rPr lang="en-US" dirty="0" smtClean="0"/>
              <a:t>bias</a:t>
            </a:r>
          </a:p>
          <a:p>
            <a:r>
              <a:rPr lang="en-US" dirty="0" smtClean="0"/>
              <a:t>Demonstrating </a:t>
            </a:r>
            <a:r>
              <a:rPr lang="en-US" dirty="0"/>
              <a:t>skills for identifying assumptions and their impact in the workplace</a:t>
            </a:r>
          </a:p>
        </p:txBody>
      </p:sp>
      <p:pic>
        <p:nvPicPr>
          <p:cNvPr id="7" name="Picture 6"/>
          <p:cNvPicPr/>
          <p:nvPr/>
        </p:nvPicPr>
        <p:blipFill>
          <a:blip r:embed="rId2" cstate="print"/>
          <a:srcRect/>
          <a:stretch>
            <a:fillRect/>
          </a:stretch>
        </p:blipFill>
        <p:spPr bwMode="auto">
          <a:xfrm>
            <a:off x="4059999" y="2983534"/>
            <a:ext cx="3090545" cy="2103120"/>
          </a:xfrm>
          <a:prstGeom prst="rect">
            <a:avLst/>
          </a:prstGeom>
          <a:noFill/>
          <a:ln w="9525">
            <a:noFill/>
            <a:miter lim="800000"/>
            <a:headEnd/>
            <a:tailEnd/>
          </a:ln>
        </p:spPr>
      </p:pic>
    </p:spTree>
    <p:extLst>
      <p:ext uri="{BB962C8B-B14F-4D97-AF65-F5344CB8AC3E}">
        <p14:creationId xmlns:p14="http://schemas.microsoft.com/office/powerpoint/2010/main" val="1525672457"/>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Resiliency Tool Box</a:t>
            </a:r>
          </a:p>
        </p:txBody>
      </p:sp>
      <p:sp>
        <p:nvSpPr>
          <p:cNvPr id="3" name="Text Placeholder 2"/>
          <p:cNvSpPr>
            <a:spLocks noGrp="1"/>
          </p:cNvSpPr>
          <p:nvPr>
            <p:ph type="body" idx="1"/>
          </p:nvPr>
        </p:nvSpPr>
        <p:spPr/>
        <p:txBody>
          <a:bodyPr>
            <a:normAutofit fontScale="70000" lnSpcReduction="20000"/>
          </a:bodyPr>
          <a:lstStyle/>
          <a:p>
            <a:r>
              <a:rPr lang="en-US" dirty="0">
                <a:solidFill>
                  <a:schemeClr val="accent6"/>
                </a:solidFill>
              </a:rPr>
              <a:t>INTENDED FOR: </a:t>
            </a:r>
            <a:r>
              <a:rPr lang="en-US" dirty="0">
                <a:solidFill>
                  <a:srgbClr val="FF9966"/>
                </a:solidFill>
              </a:rPr>
              <a:t/>
            </a:r>
            <a:br>
              <a:rPr lang="en-US" dirty="0">
                <a:solidFill>
                  <a:srgbClr val="FF9966"/>
                </a:solidFill>
              </a:rPr>
            </a:br>
            <a:r>
              <a:rPr lang="en-US" dirty="0" smtClean="0"/>
              <a:t>Those </a:t>
            </a:r>
            <a:r>
              <a:rPr lang="en-US" dirty="0"/>
              <a:t>feeling overwhelmed due to changes that are beyond their control</a:t>
            </a:r>
            <a:r>
              <a:rPr lang="en-US" dirty="0" smtClean="0"/>
              <a:t>.</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80719" y="2928144"/>
            <a:ext cx="2247900" cy="2028825"/>
          </a:xfrm>
        </p:spPr>
      </p:pic>
      <p:sp>
        <p:nvSpPr>
          <p:cNvPr id="5" name="Text Placeholder 4"/>
          <p:cNvSpPr>
            <a:spLocks noGrp="1"/>
          </p:cNvSpPr>
          <p:nvPr>
            <p:ph type="body" sz="quarter" idx="3"/>
          </p:nvPr>
        </p:nvSpPr>
        <p:spPr/>
        <p:txBody>
          <a:bodyPr/>
          <a:lstStyle/>
          <a:p>
            <a:r>
              <a:rPr lang="en-US" dirty="0" smtClean="0">
                <a:solidFill>
                  <a:schemeClr val="accent6"/>
                </a:solidFill>
              </a:rPr>
              <a:t>TOPICS</a:t>
            </a:r>
            <a:endParaRPr lang="en-US" dirty="0">
              <a:solidFill>
                <a:schemeClr val="accent6"/>
              </a:solidFill>
            </a:endParaRPr>
          </a:p>
        </p:txBody>
      </p:sp>
      <p:sp>
        <p:nvSpPr>
          <p:cNvPr id="6" name="Content Placeholder 5"/>
          <p:cNvSpPr>
            <a:spLocks noGrp="1"/>
          </p:cNvSpPr>
          <p:nvPr>
            <p:ph sz="quarter" idx="4"/>
          </p:nvPr>
        </p:nvSpPr>
        <p:spPr/>
        <p:txBody>
          <a:bodyPr/>
          <a:lstStyle/>
          <a:p>
            <a:r>
              <a:rPr lang="en-US" dirty="0"/>
              <a:t>Learn how to increase your mental stamina and emotional </a:t>
            </a:r>
            <a:r>
              <a:rPr lang="en-US" dirty="0" smtClean="0"/>
              <a:t>flexibility</a:t>
            </a:r>
          </a:p>
          <a:p>
            <a:r>
              <a:rPr lang="en-US" dirty="0" smtClean="0"/>
              <a:t>Develop </a:t>
            </a:r>
            <a:r>
              <a:rPr lang="en-US" dirty="0"/>
              <a:t>your own standards for your capacity to bounce back from difficult and discouraging life </a:t>
            </a:r>
            <a:r>
              <a:rPr lang="en-US" dirty="0" smtClean="0"/>
              <a:t>events</a:t>
            </a:r>
          </a:p>
          <a:p>
            <a:r>
              <a:rPr lang="en-US" dirty="0" smtClean="0"/>
              <a:t>Create </a:t>
            </a:r>
            <a:r>
              <a:rPr lang="en-US" dirty="0"/>
              <a:t>a set of guiding principles that you can live </a:t>
            </a:r>
            <a:r>
              <a:rPr lang="en-US" dirty="0" smtClean="0"/>
              <a:t>by</a:t>
            </a:r>
            <a:endParaRPr lang="en-US" dirty="0"/>
          </a:p>
        </p:txBody>
      </p:sp>
    </p:spTree>
    <p:extLst>
      <p:ext uri="{BB962C8B-B14F-4D97-AF65-F5344CB8AC3E}">
        <p14:creationId xmlns:p14="http://schemas.microsoft.com/office/powerpoint/2010/main" val="1175298266"/>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The </a:t>
            </a:r>
            <a:br>
              <a:rPr lang="en-US" altLang="en-US" dirty="0" smtClean="0"/>
            </a:br>
            <a:r>
              <a:rPr lang="en-US" altLang="en-US" dirty="0" smtClean="0"/>
              <a:t>UC San Diego Principles </a:t>
            </a:r>
            <a:r>
              <a:rPr lang="en-US" altLang="en-US" dirty="0"/>
              <a:t>of Community</a:t>
            </a:r>
            <a:endParaRPr lang="en-US" dirty="0"/>
          </a:p>
        </p:txBody>
      </p:sp>
      <p:sp>
        <p:nvSpPr>
          <p:cNvPr id="3" name="Content Placeholder 2"/>
          <p:cNvSpPr>
            <a:spLocks noGrp="1"/>
          </p:cNvSpPr>
          <p:nvPr>
            <p:ph idx="1"/>
          </p:nvPr>
        </p:nvSpPr>
        <p:spPr/>
        <p:txBody>
          <a:bodyPr/>
          <a:lstStyle/>
          <a:p>
            <a:pPr marL="0" indent="0">
              <a:buNone/>
            </a:pPr>
            <a:r>
              <a:rPr lang="en-US" dirty="0">
                <a:latin typeface="High Tower Text" pitchFamily="18" charset="0"/>
              </a:rPr>
              <a:t>To foster the best possible working and learning environment, </a:t>
            </a:r>
            <a:r>
              <a:rPr lang="en-US" dirty="0" smtClean="0">
                <a:latin typeface="High Tower Text" pitchFamily="18" charset="0"/>
              </a:rPr>
              <a:t>UC San Diego </a:t>
            </a:r>
            <a:r>
              <a:rPr lang="en-US" dirty="0">
                <a:latin typeface="High Tower Text" pitchFamily="18" charset="0"/>
              </a:rPr>
              <a:t>strives to maintain a climate of fairness, cooperation, and professionalism. These principles of community are vital to the success of the university and the well being of its constituents. </a:t>
            </a:r>
            <a:r>
              <a:rPr lang="en-US" smtClean="0">
                <a:latin typeface="High Tower Text" pitchFamily="18" charset="0"/>
              </a:rPr>
              <a:t>UC San Diego </a:t>
            </a:r>
            <a:r>
              <a:rPr lang="en-US" dirty="0">
                <a:latin typeface="High Tower Text" pitchFamily="18" charset="0"/>
              </a:rPr>
              <a:t>faculty, staff, and students are expected to practice these basic principles as individuals and in groups.</a:t>
            </a:r>
            <a:endParaRPr lang="en-US" dirty="0"/>
          </a:p>
        </p:txBody>
      </p:sp>
    </p:spTree>
    <p:extLst>
      <p:ext uri="{BB962C8B-B14F-4D97-AF65-F5344CB8AC3E}">
        <p14:creationId xmlns:p14="http://schemas.microsoft.com/office/powerpoint/2010/main" val="364947446"/>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UC San Diego </a:t>
            </a:r>
            <a:r>
              <a:rPr lang="en-US" altLang="en-US" dirty="0"/>
              <a:t>Values for Learning and Professional Development</a:t>
            </a:r>
            <a:endParaRPr lang="en-US" dirty="0"/>
          </a:p>
        </p:txBody>
      </p:sp>
      <p:sp>
        <p:nvSpPr>
          <p:cNvPr id="3" name="Content Placeholder 2"/>
          <p:cNvSpPr>
            <a:spLocks noGrp="1"/>
          </p:cNvSpPr>
          <p:nvPr>
            <p:ph idx="1"/>
          </p:nvPr>
        </p:nvSpPr>
        <p:spPr/>
        <p:txBody>
          <a:bodyPr>
            <a:normAutofit fontScale="92500" lnSpcReduction="20000"/>
          </a:bodyPr>
          <a:lstStyle/>
          <a:p>
            <a:pPr marL="333375" indent="-379413">
              <a:spcAft>
                <a:spcPct val="50000"/>
              </a:spcAft>
              <a:defRPr/>
            </a:pPr>
            <a:r>
              <a:rPr lang="en-US" dirty="0"/>
              <a:t>In order to attract and retain an excellent staff, we strive to create the best possible learning opportunities, training tools and resources. As stated in the </a:t>
            </a:r>
            <a:r>
              <a:rPr lang="en-US" dirty="0" smtClean="0"/>
              <a:t>UC San Diego </a:t>
            </a:r>
            <a:r>
              <a:rPr lang="en-US" dirty="0"/>
              <a:t>Principles of Community, we value each member of our learning community for his or her unique talents and recognize that each individual's effort is vital to achieving the overall goals of the university.</a:t>
            </a:r>
          </a:p>
          <a:p>
            <a:pPr marL="333375" indent="-379413">
              <a:spcAft>
                <a:spcPct val="50000"/>
              </a:spcAft>
              <a:defRPr/>
            </a:pPr>
            <a:r>
              <a:rPr lang="en-US" dirty="0" smtClean="0"/>
              <a:t>UC San Diego's </a:t>
            </a:r>
            <a:r>
              <a:rPr lang="en-US" dirty="0"/>
              <a:t>commitment to fostering a learning community for faculty and staff is reflected in these values. </a:t>
            </a:r>
            <a:r>
              <a:rPr lang="en-US" dirty="0" smtClean="0"/>
              <a:t>UC San Diego </a:t>
            </a:r>
            <a:r>
              <a:rPr lang="en-US" dirty="0"/>
              <a:t>faculty and staff are expected to practice these values in their interactions.</a:t>
            </a:r>
          </a:p>
        </p:txBody>
      </p:sp>
    </p:spTree>
    <p:extLst>
      <p:ext uri="{BB962C8B-B14F-4D97-AF65-F5344CB8AC3E}">
        <p14:creationId xmlns:p14="http://schemas.microsoft.com/office/powerpoint/2010/main" val="3288321055"/>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Work Leader </a:t>
            </a:r>
            <a:br>
              <a:rPr lang="en-US" altLang="en-US" dirty="0"/>
            </a:br>
            <a:r>
              <a:rPr lang="en-US" altLang="en-US" dirty="0"/>
              <a:t>Training Laboratory</a:t>
            </a:r>
            <a:endParaRPr lang="en-US" dirty="0"/>
          </a:p>
        </p:txBody>
      </p:sp>
      <p:sp>
        <p:nvSpPr>
          <p:cNvPr id="5" name="Text Placeholder 4"/>
          <p:cNvSpPr>
            <a:spLocks noGrp="1"/>
          </p:cNvSpPr>
          <p:nvPr>
            <p:ph type="body" idx="1"/>
          </p:nvPr>
        </p:nvSpPr>
        <p:spPr/>
        <p:txBody>
          <a:bodyPr>
            <a:normAutofit fontScale="85000" lnSpcReduction="10000"/>
          </a:bodyPr>
          <a:lstStyle/>
          <a:p>
            <a:r>
              <a:rPr lang="en-US" dirty="0">
                <a:solidFill>
                  <a:schemeClr val="accent6"/>
                </a:solidFill>
              </a:rPr>
              <a:t>INTENDED FOR: </a:t>
            </a:r>
            <a:r>
              <a:rPr lang="en-US" dirty="0">
                <a:solidFill>
                  <a:srgbClr val="FF9966"/>
                </a:solidFill>
              </a:rPr>
              <a:t/>
            </a:r>
            <a:br>
              <a:rPr lang="en-US" dirty="0">
                <a:solidFill>
                  <a:srgbClr val="FF9966"/>
                </a:solidFill>
              </a:rPr>
            </a:br>
            <a:r>
              <a:rPr lang="en-US" dirty="0"/>
              <a:t>Employees who would like to develop their supervisory skills.</a:t>
            </a:r>
          </a:p>
        </p:txBody>
      </p:sp>
      <p:sp>
        <p:nvSpPr>
          <p:cNvPr id="7" name="Text Placeholder 6"/>
          <p:cNvSpPr>
            <a:spLocks noGrp="1"/>
          </p:cNvSpPr>
          <p:nvPr>
            <p:ph type="body" sz="quarter" idx="3"/>
          </p:nvPr>
        </p:nvSpPr>
        <p:spPr/>
        <p:txBody>
          <a:bodyPr/>
          <a:lstStyle/>
          <a:p>
            <a:r>
              <a:rPr lang="en-US" altLang="en-US" dirty="0">
                <a:solidFill>
                  <a:schemeClr val="accent6"/>
                </a:solidFill>
              </a:rPr>
              <a:t>TOPICS</a:t>
            </a:r>
            <a:endParaRPr lang="en-US" dirty="0">
              <a:solidFill>
                <a:schemeClr val="accent6"/>
              </a:solidFill>
            </a:endParaRPr>
          </a:p>
        </p:txBody>
      </p:sp>
      <p:sp>
        <p:nvSpPr>
          <p:cNvPr id="8" name="Content Placeholder 7"/>
          <p:cNvSpPr>
            <a:spLocks noGrp="1"/>
          </p:cNvSpPr>
          <p:nvPr>
            <p:ph sz="quarter" idx="4"/>
          </p:nvPr>
        </p:nvSpPr>
        <p:spPr/>
        <p:txBody>
          <a:bodyPr>
            <a:normAutofit fontScale="92500" lnSpcReduction="20000"/>
          </a:bodyPr>
          <a:lstStyle/>
          <a:p>
            <a:pPr marL="280988"/>
            <a:r>
              <a:rPr lang="en-US" altLang="en-US" dirty="0" smtClean="0"/>
              <a:t>Leading </a:t>
            </a:r>
            <a:r>
              <a:rPr lang="en-US" altLang="en-US" dirty="0"/>
              <a:t>for employee success </a:t>
            </a:r>
          </a:p>
          <a:p>
            <a:pPr marL="280988"/>
            <a:r>
              <a:rPr lang="en-US" altLang="en-US" dirty="0"/>
              <a:t>Determining appropriate leadership styles </a:t>
            </a:r>
          </a:p>
          <a:p>
            <a:pPr marL="280988"/>
            <a:r>
              <a:rPr lang="en-US" altLang="en-US" dirty="0"/>
              <a:t>The ABC's of motivation </a:t>
            </a:r>
          </a:p>
          <a:p>
            <a:pPr marL="280988"/>
            <a:r>
              <a:rPr lang="en-US" altLang="en-US" dirty="0"/>
              <a:t>Assertive listening </a:t>
            </a:r>
          </a:p>
          <a:p>
            <a:pPr marL="280988"/>
            <a:r>
              <a:rPr lang="en-US" altLang="en-US" dirty="0"/>
              <a:t>Coaching for improved performance </a:t>
            </a:r>
          </a:p>
          <a:p>
            <a:pPr marL="280988"/>
            <a:r>
              <a:rPr lang="en-US" altLang="en-US" dirty="0"/>
              <a:t>Managing workplace conflict </a:t>
            </a:r>
          </a:p>
          <a:p>
            <a:pPr marL="280988"/>
            <a:r>
              <a:rPr lang="en-US" altLang="en-US" dirty="0"/>
              <a:t>Giving instructions </a:t>
            </a:r>
          </a:p>
          <a:p>
            <a:pPr marL="280988"/>
            <a:r>
              <a:rPr lang="en-US" altLang="en-US" dirty="0"/>
              <a:t>Delegating work effectively</a:t>
            </a:r>
            <a:endParaRPr lang="en-US" dirty="0"/>
          </a:p>
        </p:txBody>
      </p:sp>
      <p:pic>
        <p:nvPicPr>
          <p:cNvPr id="9" name="Picture 7" descr="BD19894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00272" y="1930936"/>
            <a:ext cx="3810000" cy="4033837"/>
          </a:xfrm>
          <a:prstGeom prst="rect">
            <a:avLst/>
          </a:prstGeom>
        </p:spPr>
      </p:pic>
    </p:spTree>
    <p:extLst>
      <p:ext uri="{BB962C8B-B14F-4D97-AF65-F5344CB8AC3E}">
        <p14:creationId xmlns:p14="http://schemas.microsoft.com/office/powerpoint/2010/main" val="3979185914"/>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CPR &amp; AED Training Day</a:t>
            </a:r>
          </a:p>
        </p:txBody>
      </p:sp>
      <p:sp>
        <p:nvSpPr>
          <p:cNvPr id="3" name="Text Placeholder 2"/>
          <p:cNvSpPr>
            <a:spLocks noGrp="1"/>
          </p:cNvSpPr>
          <p:nvPr>
            <p:ph type="body" idx="1"/>
          </p:nvPr>
        </p:nvSpPr>
        <p:spPr>
          <a:xfrm>
            <a:off x="3867912" y="1023586"/>
            <a:ext cx="3474720" cy="1079534"/>
          </a:xfrm>
        </p:spPr>
        <p:txBody>
          <a:bodyPr>
            <a:normAutofit fontScale="77500" lnSpcReduction="20000"/>
          </a:bodyPr>
          <a:lstStyle/>
          <a:p>
            <a:r>
              <a:rPr lang="en-US" dirty="0">
                <a:solidFill>
                  <a:schemeClr val="accent6"/>
                </a:solidFill>
              </a:rPr>
              <a:t>INTENDED FOR: </a:t>
            </a:r>
            <a:r>
              <a:rPr lang="en-US" dirty="0">
                <a:solidFill>
                  <a:srgbClr val="FF9966"/>
                </a:solidFill>
              </a:rPr>
              <a:t/>
            </a:r>
            <a:br>
              <a:rPr lang="en-US" dirty="0">
                <a:solidFill>
                  <a:srgbClr val="FF9966"/>
                </a:solidFill>
              </a:rPr>
            </a:br>
            <a:r>
              <a:rPr lang="en-US" dirty="0"/>
              <a:t>Anyone expected to use an Automated External Defibrillators (</a:t>
            </a:r>
            <a:r>
              <a:rPr lang="en-US" dirty="0" smtClean="0"/>
              <a:t>AED) </a:t>
            </a:r>
            <a:r>
              <a:rPr lang="en-US" dirty="0"/>
              <a:t>in a cardiac </a:t>
            </a:r>
            <a:r>
              <a:rPr lang="en-US" dirty="0" smtClean="0"/>
              <a:t>emergency.</a:t>
            </a:r>
            <a:endParaRPr lang="en-US" dirty="0"/>
          </a:p>
        </p:txBody>
      </p:sp>
      <p:sp>
        <p:nvSpPr>
          <p:cNvPr id="5" name="Text Placeholder 4"/>
          <p:cNvSpPr>
            <a:spLocks noGrp="1"/>
          </p:cNvSpPr>
          <p:nvPr>
            <p:ph type="body" sz="quarter" idx="3"/>
          </p:nvPr>
        </p:nvSpPr>
        <p:spPr/>
        <p:txBody>
          <a:bodyPr/>
          <a:lstStyle/>
          <a:p>
            <a:r>
              <a:rPr lang="en-US" altLang="en-US" dirty="0">
                <a:solidFill>
                  <a:schemeClr val="accent6"/>
                </a:solidFill>
              </a:rPr>
              <a:t>TOPICS</a:t>
            </a:r>
            <a:endParaRPr lang="en-US" dirty="0">
              <a:solidFill>
                <a:schemeClr val="accent6"/>
              </a:solidFill>
            </a:endParaRPr>
          </a:p>
        </p:txBody>
      </p:sp>
      <p:sp>
        <p:nvSpPr>
          <p:cNvPr id="6" name="Content Placeholder 5"/>
          <p:cNvSpPr>
            <a:spLocks noGrp="1"/>
          </p:cNvSpPr>
          <p:nvPr>
            <p:ph sz="quarter" idx="4"/>
          </p:nvPr>
        </p:nvSpPr>
        <p:spPr/>
        <p:txBody>
          <a:bodyPr anchor="t" anchorCtr="0">
            <a:normAutofit/>
          </a:bodyPr>
          <a:lstStyle/>
          <a:p>
            <a:pPr>
              <a:lnSpc>
                <a:spcPct val="90000"/>
              </a:lnSpc>
            </a:pPr>
            <a:r>
              <a:rPr lang="en-US" dirty="0"/>
              <a:t>Hands-only cardiopulmonary resuscitation (CPR) - potentially lifesaving technique involving no mouth to mouth </a:t>
            </a:r>
            <a:r>
              <a:rPr lang="en-US" dirty="0" smtClean="0"/>
              <a:t>contact.</a:t>
            </a:r>
          </a:p>
          <a:p>
            <a:pPr>
              <a:lnSpc>
                <a:spcPct val="90000"/>
              </a:lnSpc>
            </a:pPr>
            <a:r>
              <a:rPr lang="en-US" dirty="0" smtClean="0"/>
              <a:t>How </a:t>
            </a:r>
            <a:r>
              <a:rPr lang="en-US" dirty="0"/>
              <a:t>to use an </a:t>
            </a:r>
            <a:r>
              <a:rPr lang="en-US" dirty="0" smtClean="0"/>
              <a:t>automated external defibrillator (AED).</a:t>
            </a:r>
            <a:endParaRPr lang="en-US" dirty="0"/>
          </a:p>
        </p:txBody>
      </p:sp>
      <p:pic>
        <p:nvPicPr>
          <p:cNvPr id="7" name="Picture 7" descr="bd2005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00272" y="2619870"/>
            <a:ext cx="3810000" cy="3105150"/>
          </a:xfrm>
          <a:prstGeom prst="rect">
            <a:avLst/>
          </a:prstGeom>
        </p:spPr>
      </p:pic>
    </p:spTree>
    <p:extLst>
      <p:ext uri="{BB962C8B-B14F-4D97-AF65-F5344CB8AC3E}">
        <p14:creationId xmlns:p14="http://schemas.microsoft.com/office/powerpoint/2010/main" val="2309625705"/>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Leading Teams through Change</a:t>
            </a:r>
          </a:p>
        </p:txBody>
      </p:sp>
      <p:sp>
        <p:nvSpPr>
          <p:cNvPr id="3" name="Text Placeholder 2"/>
          <p:cNvSpPr>
            <a:spLocks noGrp="1"/>
          </p:cNvSpPr>
          <p:nvPr>
            <p:ph type="body" idx="1"/>
          </p:nvPr>
        </p:nvSpPr>
        <p:spPr>
          <a:xfrm>
            <a:off x="3867912" y="1023586"/>
            <a:ext cx="3474720" cy="907350"/>
          </a:xfrm>
        </p:spPr>
        <p:txBody>
          <a:bodyPr>
            <a:normAutofit fontScale="77500" lnSpcReduction="20000"/>
          </a:bodyPr>
          <a:lstStyle/>
          <a:p>
            <a:r>
              <a:rPr lang="en-US" dirty="0">
                <a:solidFill>
                  <a:schemeClr val="accent6"/>
                </a:solidFill>
              </a:rPr>
              <a:t>INTENDED FOR: </a:t>
            </a:r>
            <a:r>
              <a:rPr lang="en-US" dirty="0">
                <a:solidFill>
                  <a:srgbClr val="FF3300"/>
                </a:solidFill>
              </a:rPr>
              <a:t/>
            </a:r>
            <a:br>
              <a:rPr lang="en-US" dirty="0">
                <a:solidFill>
                  <a:srgbClr val="FF3300"/>
                </a:solidFill>
              </a:rPr>
            </a:br>
            <a:r>
              <a:rPr lang="en-US" dirty="0"/>
              <a:t>Leaders and managers who want to increase their effectiveness in leading change efforts. </a:t>
            </a:r>
          </a:p>
        </p:txBody>
      </p:sp>
      <p:sp>
        <p:nvSpPr>
          <p:cNvPr id="6" name="Content Placeholder 5"/>
          <p:cNvSpPr>
            <a:spLocks noGrp="1"/>
          </p:cNvSpPr>
          <p:nvPr>
            <p:ph sz="quarter" idx="4"/>
          </p:nvPr>
        </p:nvSpPr>
        <p:spPr/>
        <p:txBody>
          <a:bodyPr/>
          <a:lstStyle/>
          <a:p>
            <a:r>
              <a:rPr lang="en-US" dirty="0"/>
              <a:t>Effective leadership is key to change management. Leading Teams through Change discusses the challenges of change management and how to motivate your team during a period of change.</a:t>
            </a:r>
          </a:p>
        </p:txBody>
      </p:sp>
      <p:pic>
        <p:nvPicPr>
          <p:cNvPr id="9" name="Picture 6" descr="ph01253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00272" y="2783069"/>
            <a:ext cx="3810000" cy="2522537"/>
          </a:xfrm>
          <a:prstGeom prst="rect">
            <a:avLst/>
          </a:prstGeom>
        </p:spPr>
      </p:pic>
    </p:spTree>
    <p:extLst>
      <p:ext uri="{BB962C8B-B14F-4D97-AF65-F5344CB8AC3E}">
        <p14:creationId xmlns:p14="http://schemas.microsoft.com/office/powerpoint/2010/main" val="84874640"/>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UC San Diego Values for Learning and Professional Development</a:t>
            </a:r>
            <a:endParaRPr lang="en-US" dirty="0"/>
          </a:p>
        </p:txBody>
      </p:sp>
      <p:sp>
        <p:nvSpPr>
          <p:cNvPr id="6" name="Content Placeholder 5"/>
          <p:cNvSpPr>
            <a:spLocks noGrp="1"/>
          </p:cNvSpPr>
          <p:nvPr>
            <p:ph sz="quarter" idx="4"/>
          </p:nvPr>
        </p:nvSpPr>
        <p:spPr>
          <a:xfrm>
            <a:off x="7818463" y="1417320"/>
            <a:ext cx="3474720" cy="4023360"/>
          </a:xfrm>
        </p:spPr>
        <p:txBody>
          <a:bodyPr/>
          <a:lstStyle/>
          <a:p>
            <a:r>
              <a:rPr lang="en-US" dirty="0"/>
              <a:t>We value skilled, highly productive and technologically proficient staff.</a:t>
            </a:r>
          </a:p>
        </p:txBody>
      </p:sp>
      <p:pic>
        <p:nvPicPr>
          <p:cNvPr id="7" name="Picture 8" descr="C:\Documents and Settings\awelch\Local Settings\Temporary Internet Files\Content.IE5\Z8ZVM1EC\MPj0439345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912" y="1573213"/>
            <a:ext cx="38862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206502"/>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Rewarding Staff Environment</a:t>
            </a:r>
          </a:p>
        </p:txBody>
      </p:sp>
      <p:sp>
        <p:nvSpPr>
          <p:cNvPr id="3" name="Text Placeholder 2"/>
          <p:cNvSpPr>
            <a:spLocks noGrp="1"/>
          </p:cNvSpPr>
          <p:nvPr>
            <p:ph type="body" idx="1"/>
          </p:nvPr>
        </p:nvSpPr>
        <p:spPr>
          <a:xfrm>
            <a:off x="3867912" y="1023585"/>
            <a:ext cx="3474720" cy="1068983"/>
          </a:xfrm>
        </p:spPr>
        <p:txBody>
          <a:bodyPr>
            <a:normAutofit fontScale="55000" lnSpcReduction="20000"/>
          </a:bodyPr>
          <a:lstStyle/>
          <a:p>
            <a:r>
              <a:rPr lang="en-US" dirty="0">
                <a:solidFill>
                  <a:schemeClr val="accent6"/>
                </a:solidFill>
              </a:rPr>
              <a:t>INTENDED FOR: </a:t>
            </a:r>
            <a:r>
              <a:rPr lang="en-US" dirty="0">
                <a:solidFill>
                  <a:srgbClr val="FF9966"/>
                </a:solidFill>
              </a:rPr>
              <a:t/>
            </a:r>
            <a:br>
              <a:rPr lang="en-US" dirty="0">
                <a:solidFill>
                  <a:srgbClr val="FF9966"/>
                </a:solidFill>
              </a:rPr>
            </a:br>
            <a:r>
              <a:rPr lang="en-US" dirty="0"/>
              <a:t>Managers, supervisors and work leaders who would like to improve staff morale in their respective units and explore ideas for creating a working environment for staff that encourages mutual respect and self-motivation.</a:t>
            </a:r>
          </a:p>
        </p:txBody>
      </p:sp>
      <p:pic>
        <p:nvPicPr>
          <p:cNvPr id="12" name="Content Placeholder 11"/>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8565" r="20003"/>
          <a:stretch/>
        </p:blipFill>
        <p:spPr>
          <a:xfrm>
            <a:off x="3868614" y="2284839"/>
            <a:ext cx="3393831" cy="2762250"/>
          </a:xfrm>
        </p:spPr>
      </p:pic>
      <p:sp>
        <p:nvSpPr>
          <p:cNvPr id="5" name="Text Placeholder 4"/>
          <p:cNvSpPr>
            <a:spLocks noGrp="1"/>
          </p:cNvSpPr>
          <p:nvPr>
            <p:ph type="body" sz="quarter" idx="3"/>
          </p:nvPr>
        </p:nvSpPr>
        <p:spPr/>
        <p:txBody>
          <a:bodyPr/>
          <a:lstStyle/>
          <a:p>
            <a:r>
              <a:rPr lang="en-US" dirty="0" smtClean="0">
                <a:solidFill>
                  <a:schemeClr val="accent6"/>
                </a:solidFill>
              </a:rPr>
              <a:t>TOPICS</a:t>
            </a:r>
            <a:endParaRPr lang="en-US" dirty="0">
              <a:solidFill>
                <a:schemeClr val="accent6"/>
              </a:solidFill>
            </a:endParaRPr>
          </a:p>
        </p:txBody>
      </p:sp>
      <p:sp>
        <p:nvSpPr>
          <p:cNvPr id="6" name="Content Placeholder 5"/>
          <p:cNvSpPr>
            <a:spLocks noGrp="1"/>
          </p:cNvSpPr>
          <p:nvPr>
            <p:ph sz="quarter" idx="4"/>
          </p:nvPr>
        </p:nvSpPr>
        <p:spPr/>
        <p:txBody>
          <a:bodyPr anchor="t" anchorCtr="0"/>
          <a:lstStyle/>
          <a:p>
            <a:r>
              <a:rPr lang="en-US" dirty="0"/>
              <a:t>Compensation</a:t>
            </a:r>
          </a:p>
          <a:p>
            <a:r>
              <a:rPr lang="en-US" dirty="0"/>
              <a:t>Relationships between staff and faculty</a:t>
            </a:r>
          </a:p>
          <a:p>
            <a:r>
              <a:rPr lang="en-US" dirty="0"/>
              <a:t>Professional development</a:t>
            </a:r>
          </a:p>
          <a:p>
            <a:r>
              <a:rPr lang="en-US" dirty="0"/>
              <a:t>Physical environment</a:t>
            </a:r>
          </a:p>
          <a:p>
            <a:r>
              <a:rPr lang="en-US" dirty="0"/>
              <a:t>Work-life </a:t>
            </a:r>
            <a:r>
              <a:rPr lang="en-US" dirty="0" smtClean="0"/>
              <a:t>balance</a:t>
            </a:r>
            <a:endParaRPr lang="en-US" dirty="0"/>
          </a:p>
        </p:txBody>
      </p:sp>
    </p:spTree>
    <p:extLst>
      <p:ext uri="{BB962C8B-B14F-4D97-AF65-F5344CB8AC3E}">
        <p14:creationId xmlns:p14="http://schemas.microsoft.com/office/powerpoint/2010/main" val="1247108084"/>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don’t forget!!</a:t>
            </a:r>
            <a:endParaRPr lang="en-US" dirty="0"/>
          </a:p>
        </p:txBody>
      </p:sp>
      <p:sp>
        <p:nvSpPr>
          <p:cNvPr id="6" name="Content Placeholder 5"/>
          <p:cNvSpPr>
            <a:spLocks noGrp="1"/>
          </p:cNvSpPr>
          <p:nvPr>
            <p:ph sz="quarter" idx="4"/>
          </p:nvPr>
        </p:nvSpPr>
        <p:spPr>
          <a:xfrm>
            <a:off x="7818463" y="1417320"/>
            <a:ext cx="3474720" cy="4023360"/>
          </a:xfrm>
        </p:spPr>
        <p:txBody>
          <a:bodyPr>
            <a:normAutofit/>
          </a:bodyPr>
          <a:lstStyle/>
          <a:p>
            <a:r>
              <a:rPr lang="en-US" sz="2400" dirty="0"/>
              <a:t>Please sign the sign-in sheet.</a:t>
            </a:r>
          </a:p>
          <a:p>
            <a:r>
              <a:rPr lang="en-US" sz="2400" dirty="0"/>
              <a:t>That way we can give you credit for taking this course!</a:t>
            </a:r>
          </a:p>
          <a:p>
            <a:r>
              <a:rPr lang="en-US" sz="2400" dirty="0"/>
              <a:t>Can’t find it? Ask your instructor</a:t>
            </a:r>
            <a:r>
              <a:rPr lang="en-US" sz="2400" dirty="0" smtClean="0"/>
              <a:t>!</a:t>
            </a:r>
            <a:endParaRPr lang="en-US" sz="2400" dirty="0"/>
          </a:p>
        </p:txBody>
      </p:sp>
      <p:grpSp>
        <p:nvGrpSpPr>
          <p:cNvPr id="9" name="Group 8"/>
          <p:cNvGrpSpPr/>
          <p:nvPr/>
        </p:nvGrpSpPr>
        <p:grpSpPr>
          <a:xfrm>
            <a:off x="4201886" y="1808709"/>
            <a:ext cx="3048000" cy="3240582"/>
            <a:chOff x="4201886" y="1570040"/>
            <a:chExt cx="3048000" cy="3240582"/>
          </a:xfrm>
        </p:grpSpPr>
        <p:pic>
          <p:nvPicPr>
            <p:cNvPr id="7" name="Picture 4" descr="hh0163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01886" y="1570040"/>
              <a:ext cx="3048000" cy="2647950"/>
            </a:xfrm>
            <a:prstGeom prst="rect">
              <a:avLst/>
            </a:prstGeom>
          </p:spPr>
        </p:pic>
        <p:sp>
          <p:nvSpPr>
            <p:cNvPr id="8" name="Text Box 6"/>
            <p:cNvSpPr txBox="1">
              <a:spLocks noChangeArrowheads="1"/>
            </p:cNvSpPr>
            <p:nvPr/>
          </p:nvSpPr>
          <p:spPr bwMode="auto">
            <a:xfrm>
              <a:off x="4764759" y="4353422"/>
              <a:ext cx="1558925" cy="457200"/>
            </a:xfrm>
            <a:prstGeom prst="rect">
              <a:avLst/>
            </a:prstGeom>
            <a:noFill/>
            <a:ln w="9525">
              <a:noFill/>
              <a:miter lim="800000"/>
              <a:headEnd/>
              <a:tailEnd/>
            </a:ln>
            <a:effectLst/>
          </p:spPr>
          <p:txBody>
            <a:bodyPr wrap="none">
              <a:spAutoFit/>
            </a:bodyPr>
            <a:lstStyle/>
            <a:p>
              <a:pPr algn="ctr">
                <a:defRPr/>
              </a:pPr>
              <a:r>
                <a:rPr lang="en-US" b="1" dirty="0">
                  <a:solidFill>
                    <a:srgbClr val="FF0000"/>
                  </a:solidFill>
                  <a:effectLst>
                    <a:outerShdw blurRad="38100" dist="38100" dir="2700000" algn="tl">
                      <a:srgbClr val="C0C0C0"/>
                    </a:outerShdw>
                  </a:effectLst>
                  <a:latin typeface="Tahoma" pitchFamily="34" charset="0"/>
                </a:rPr>
                <a:t>THANKS!</a:t>
              </a:r>
            </a:p>
          </p:txBody>
        </p:sp>
      </p:grpSp>
    </p:spTree>
    <p:extLst>
      <p:ext uri="{BB962C8B-B14F-4D97-AF65-F5344CB8AC3E}">
        <p14:creationId xmlns:p14="http://schemas.microsoft.com/office/powerpoint/2010/main" val="3815319862"/>
      </p:ext>
    </p:extLst>
  </p:cSld>
  <p:clrMapOvr>
    <a:masterClrMapping/>
  </p:clrMapOvr>
  <mc:AlternateContent xmlns:mc="http://schemas.openxmlformats.org/markup-compatibility/2006">
    <mc:Choice xmlns:p14="http://schemas.microsoft.com/office/powerpoint/2010/main" Requires="p14">
      <p:transition spd="slow" p14:dur="3400" advTm="12000">
        <p14:reveal/>
      </p:transition>
    </mc:Choice>
    <mc:Fallback>
      <p:transition spd="slow" advTm="12000">
        <p:fade/>
      </p:transition>
    </mc:Fallback>
  </mc:AlternateContent>
  <p:timing>
    <p:tnLst>
      <p:par>
        <p:cTn id="1" dur="indefinite" restart="never" nodeType="tmRoot"/>
      </p:par>
    </p:tnLst>
  </p:timing>
</p:sld>
</file>

<file path=ppt/theme/theme1.xml><?xml version="1.0" encoding="utf-8"?>
<a:theme xmlns:a="http://schemas.openxmlformats.org/drawingml/2006/main" name="Frame">
  <a:themeElements>
    <a:clrScheme name="Custom 5">
      <a:dk1>
        <a:srgbClr val="545454"/>
      </a:dk1>
      <a:lt1>
        <a:srgbClr val="FFFFFF"/>
      </a:lt1>
      <a:dk2>
        <a:srgbClr val="747678"/>
      </a:dk2>
      <a:lt2>
        <a:srgbClr val="F2F2F2"/>
      </a:lt2>
      <a:accent1>
        <a:srgbClr val="006A96"/>
      </a:accent1>
      <a:accent2>
        <a:srgbClr val="FFCD00"/>
      </a:accent2>
      <a:accent3>
        <a:srgbClr val="747678"/>
      </a:accent3>
      <a:accent4>
        <a:srgbClr val="6E963B"/>
      </a:accent4>
      <a:accent5>
        <a:srgbClr val="C69214"/>
      </a:accent5>
      <a:accent6>
        <a:srgbClr val="000000"/>
      </a:accent6>
      <a:hlink>
        <a:srgbClr val="FFFFFF"/>
      </a:hlink>
      <a:folHlink>
        <a:srgbClr val="FFFFFF"/>
      </a:folHlink>
    </a:clrScheme>
    <a:fontScheme name="Custom 1">
      <a:majorFont>
        <a:latin typeface="Calibri"/>
        <a:ea typeface=""/>
        <a:cs typeface=""/>
      </a:majorFont>
      <a:minorFont>
        <a:latin typeface="Cambria"/>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SED-UC San Diego 2016 Branding-Everyday Palette.potx" id="{04398FF3-B1F3-4FAB-948E-F418470112F6}" vid="{1069B43D-7FA6-4E97-BF86-577655F70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SED-UC San Diego 2016 Branding-Everyday Palette</Template>
  <TotalTime>152</TotalTime>
  <Words>1075</Words>
  <Application>Microsoft Office PowerPoint</Application>
  <PresentationFormat>Widescreen</PresentationFormat>
  <Paragraphs>145</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Cambria</vt:lpstr>
      <vt:lpstr>High Tower Text</vt:lpstr>
      <vt:lpstr>Tahoma</vt:lpstr>
      <vt:lpstr>Times New Roman</vt:lpstr>
      <vt:lpstr>Wingdings</vt:lpstr>
      <vt:lpstr>Wingdings 2</vt:lpstr>
      <vt:lpstr>Frame</vt:lpstr>
      <vt:lpstr>Courses for  UC San Diego Staff</vt:lpstr>
      <vt:lpstr>Online Course Evaluation</vt:lpstr>
      <vt:lpstr>UC San Diego Values for Learning and Professional Development</vt:lpstr>
      <vt:lpstr>Work Leader  Training Laboratory</vt:lpstr>
      <vt:lpstr>CPR &amp; AED Training Day</vt:lpstr>
      <vt:lpstr>Leading Teams through Change</vt:lpstr>
      <vt:lpstr>UC San Diego Values for Learning and Professional Development</vt:lpstr>
      <vt:lpstr>Creating a Rewarding Staff Environment</vt:lpstr>
      <vt:lpstr>Please don’t forget!!</vt:lpstr>
      <vt:lpstr>Budgeting 101A:  Best Fiscal Practices</vt:lpstr>
      <vt:lpstr>UC San Diego Values for Learning and Professional Development</vt:lpstr>
      <vt:lpstr>UC San Diego Values for Learning and Professional Development</vt:lpstr>
      <vt:lpstr>Basic Elements of Records Management </vt:lpstr>
      <vt:lpstr>Career Connection: Job Interviewing  Skills</vt:lpstr>
      <vt:lpstr>Building Logistics</vt:lpstr>
      <vt:lpstr>Managing Meetings and Groups Effectively</vt:lpstr>
      <vt:lpstr>Creating an Effective Individual Development Plan (IDP)</vt:lpstr>
      <vt:lpstr>UC San Diego Values for Learning and Professional Development</vt:lpstr>
      <vt:lpstr>Situational Leadership</vt:lpstr>
      <vt:lpstr>FinancialLink 101A: Intro to Financial Systems</vt:lpstr>
      <vt:lpstr>Diversity Education</vt:lpstr>
      <vt:lpstr>UC San Diego Values for Learning and Professional Development</vt:lpstr>
      <vt:lpstr>Workplace Bullying, Fear, and Building Trust</vt:lpstr>
      <vt:lpstr>Moving Toward Multicultural Competence</vt:lpstr>
      <vt:lpstr>The Resiliency Tool Box</vt:lpstr>
      <vt:lpstr>The  UC San Diego Principles of Community</vt:lpstr>
    </vt:vector>
  </TitlesOfParts>
  <Company>Human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Courses for  UC San Diego Staff</dc:title>
  <dc:creator>Amy</dc:creator>
  <cp:lastModifiedBy>Amy</cp:lastModifiedBy>
  <cp:revision>95</cp:revision>
  <dcterms:created xsi:type="dcterms:W3CDTF">2017-07-18T17:06:01Z</dcterms:created>
  <dcterms:modified xsi:type="dcterms:W3CDTF">2017-07-19T20:09:32Z</dcterms:modified>
</cp:coreProperties>
</file>