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51435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11760" y="1341000"/>
            <a:ext cx="8519760" cy="3983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11760" y="1341000"/>
            <a:ext cx="8519760" cy="3983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11760" y="1341000"/>
            <a:ext cx="851976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5200" spc="-1" strike="noStrike">
                <a:solidFill>
                  <a:srgbClr val="ffffff"/>
                </a:solidFill>
                <a:latin typeface="Arial"/>
                <a:ea typeface="Arial"/>
              </a:rPr>
              <a:t>What’s up with Voice/Data</a:t>
            </a:r>
            <a:endParaRPr b="0" lang="en-US" sz="52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11760" y="2834280"/>
            <a:ext cx="8519760" cy="7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rmAutofit fontScale="35000"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d9d9d9"/>
                </a:solidFill>
                <a:latin typeface="Arial"/>
                <a:ea typeface="Arial"/>
              </a:rPr>
              <a:t>James Seddon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d9d9d9"/>
                </a:solidFill>
                <a:latin typeface="Arial"/>
                <a:ea typeface="Arial"/>
              </a:rPr>
              <a:t>Veronica Garcia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d9d9d9"/>
                </a:solidFill>
                <a:latin typeface="Arial"/>
                <a:ea typeface="Arial"/>
              </a:rPr>
              <a:t>Jim Madden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29360" y="1305720"/>
            <a:ext cx="7991280" cy="274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15000"/>
              </a:lnSpc>
            </a:pPr>
            <a:endParaRPr b="0" lang="en-US" sz="1800" spc="-1" strike="noStrike">
              <a:latin typeface="Arial"/>
            </a:endParaRPr>
          </a:p>
          <a:p>
            <a:pPr marL="457200" indent="-34236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Mitel onprem PBX (MXONE) – hybrid options</a:t>
            </a:r>
            <a:endParaRPr b="0" lang="en-US" sz="18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MiCollab Softphone – search Blink for “MiCollab”</a:t>
            </a: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MiCC Contact Center – much improved remote work and reporting</a:t>
            </a: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Telco circuit consolidation</a:t>
            </a: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Conversion of legacy telco circuits</a:t>
            </a: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Improved redundancy and resiliency</a:t>
            </a: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Taking 911 to the future</a:t>
            </a:r>
            <a:endParaRPr b="0" lang="en-US" sz="17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729360" y="498240"/>
            <a:ext cx="7688160" cy="53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Voice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80" name="Group 3"/>
          <p:cNvGrpSpPr/>
          <p:nvPr/>
        </p:nvGrpSpPr>
        <p:grpSpPr>
          <a:xfrm>
            <a:off x="846360" y="1147680"/>
            <a:ext cx="920880" cy="360"/>
            <a:chOff x="846360" y="1147680"/>
            <a:chExt cx="920880" cy="360"/>
          </a:xfrm>
        </p:grpSpPr>
        <p:sp>
          <p:nvSpPr>
            <p:cNvPr id="81" name="CustomShape 4"/>
            <p:cNvSpPr/>
            <p:nvPr/>
          </p:nvSpPr>
          <p:spPr>
            <a:xfrm>
              <a:off x="8463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629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5"/>
            <p:cNvSpPr/>
            <p:nvPr/>
          </p:nvSpPr>
          <p:spPr>
            <a:xfrm>
              <a:off x="13071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c6d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729360" y="1305720"/>
            <a:ext cx="7991280" cy="274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15000"/>
              </a:lnSpc>
            </a:pPr>
            <a:endParaRPr b="0" lang="en-US" sz="1800" spc="-1" strike="noStrike">
              <a:latin typeface="Arial"/>
            </a:endParaRPr>
          </a:p>
          <a:p>
            <a:pPr marL="457200" indent="-34236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Regular building NGN upgrades – 1 Gig ports standard</a:t>
            </a:r>
            <a:endParaRPr b="0" lang="en-US" sz="1800" spc="-1" strike="noStrike">
              <a:latin typeface="Arial"/>
            </a:endParaRPr>
          </a:p>
          <a:p>
            <a:pPr marL="457200" indent="-34236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10Gig ports upon request and modest one time-fee</a:t>
            </a:r>
            <a:endParaRPr b="0" lang="en-US" sz="18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User-installed non-ITS hubs/switches still problematic</a:t>
            </a:r>
            <a:endParaRPr b="0" lang="en-US" sz="17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729360" y="498240"/>
            <a:ext cx="7688160" cy="53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Wired data at the edge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85" name="Group 3"/>
          <p:cNvGrpSpPr/>
          <p:nvPr/>
        </p:nvGrpSpPr>
        <p:grpSpPr>
          <a:xfrm>
            <a:off x="846360" y="1147680"/>
            <a:ext cx="920880" cy="360"/>
            <a:chOff x="846360" y="1147680"/>
            <a:chExt cx="920880" cy="360"/>
          </a:xfrm>
        </p:grpSpPr>
        <p:sp>
          <p:nvSpPr>
            <p:cNvPr id="86" name="CustomShape 4"/>
            <p:cNvSpPr/>
            <p:nvPr/>
          </p:nvSpPr>
          <p:spPr>
            <a:xfrm>
              <a:off x="8463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629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5"/>
            <p:cNvSpPr/>
            <p:nvPr/>
          </p:nvSpPr>
          <p:spPr>
            <a:xfrm>
              <a:off x="13071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c6d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9360" y="1305720"/>
            <a:ext cx="7991280" cy="274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15000"/>
              </a:lnSpc>
            </a:pPr>
            <a:endParaRPr b="0" lang="en-US" sz="1800" spc="-1" strike="noStrike">
              <a:latin typeface="Arial"/>
            </a:endParaRPr>
          </a:p>
          <a:p>
            <a:pPr marL="457200" indent="-34236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Ongoing 40G/100G/200G upgrades in core and at border </a:t>
            </a:r>
            <a:endParaRPr b="0" lang="en-US" sz="18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SD-Access evaluation</a:t>
            </a:r>
            <a:endParaRPr b="0" lang="en-US" sz="17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729360" y="498240"/>
            <a:ext cx="7688160" cy="53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Data backbone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90" name="Group 3"/>
          <p:cNvGrpSpPr/>
          <p:nvPr/>
        </p:nvGrpSpPr>
        <p:grpSpPr>
          <a:xfrm>
            <a:off x="846360" y="1147680"/>
            <a:ext cx="920880" cy="360"/>
            <a:chOff x="846360" y="1147680"/>
            <a:chExt cx="920880" cy="360"/>
          </a:xfrm>
        </p:grpSpPr>
        <p:sp>
          <p:nvSpPr>
            <p:cNvPr id="91" name="CustomShape 4"/>
            <p:cNvSpPr/>
            <p:nvPr/>
          </p:nvSpPr>
          <p:spPr>
            <a:xfrm>
              <a:off x="8463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629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5"/>
            <p:cNvSpPr/>
            <p:nvPr/>
          </p:nvSpPr>
          <p:spPr>
            <a:xfrm>
              <a:off x="13071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c6d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729360" y="1305720"/>
            <a:ext cx="7991280" cy="274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15000"/>
              </a:lnSpc>
            </a:pPr>
            <a:endParaRPr b="0" lang="en-US" sz="1800" spc="-1" strike="noStrike">
              <a:latin typeface="Arial"/>
            </a:endParaRPr>
          </a:p>
          <a:p>
            <a:pPr marL="457200" indent="-34236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ISE (Authentication) upgrades and improvements</a:t>
            </a:r>
            <a:endParaRPr b="0" lang="en-US" sz="18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Continued massive growth</a:t>
            </a:r>
            <a:endParaRPr b="0" lang="en-US" sz="17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6,000 access points in 2016</a:t>
            </a:r>
            <a:endParaRPr b="0" lang="en-US" sz="17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10,000 access points in 2022</a:t>
            </a:r>
            <a:endParaRPr b="0" lang="en-US" sz="17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17,000 access points by 2028</a:t>
            </a: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700" spc="-1" strike="noStrike">
                <a:solidFill>
                  <a:srgbClr val="595959"/>
                </a:solidFill>
                <a:latin typeface="Arial"/>
                <a:ea typeface="Arial"/>
              </a:rPr>
              <a:t>What users can do to help</a:t>
            </a:r>
            <a:endParaRPr b="0" lang="en-US" sz="1700" spc="-1" strike="noStrike">
              <a:latin typeface="Arial"/>
            </a:endParaRPr>
          </a:p>
          <a:p>
            <a:pPr marL="457200" indent="-3358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endParaRPr b="0" lang="en-US" sz="17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729360" y="498240"/>
            <a:ext cx="7688160" cy="53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WiFi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95" name="Group 3"/>
          <p:cNvGrpSpPr/>
          <p:nvPr/>
        </p:nvGrpSpPr>
        <p:grpSpPr>
          <a:xfrm>
            <a:off x="846360" y="1147680"/>
            <a:ext cx="920880" cy="360"/>
            <a:chOff x="846360" y="1147680"/>
            <a:chExt cx="920880" cy="360"/>
          </a:xfrm>
        </p:grpSpPr>
        <p:sp>
          <p:nvSpPr>
            <p:cNvPr id="96" name="CustomShape 4"/>
            <p:cNvSpPr/>
            <p:nvPr/>
          </p:nvSpPr>
          <p:spPr>
            <a:xfrm>
              <a:off x="8463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629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5"/>
            <p:cNvSpPr/>
            <p:nvPr/>
          </p:nvSpPr>
          <p:spPr>
            <a:xfrm>
              <a:off x="13071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c6d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4846320" y="2055600"/>
            <a:ext cx="3261240" cy="260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729360" y="1305720"/>
            <a:ext cx="7991280" cy="274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15000"/>
              </a:lnSpc>
            </a:pPr>
            <a:endParaRPr b="0" lang="en-US" sz="1800" spc="-1" strike="noStrike">
              <a:latin typeface="Arial"/>
            </a:endParaRPr>
          </a:p>
          <a:p>
            <a:pPr marL="457200" indent="-34236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QUESTIONS?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729360" y="498240"/>
            <a:ext cx="7688160" cy="53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Hit us up!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101" name="Group 3"/>
          <p:cNvGrpSpPr/>
          <p:nvPr/>
        </p:nvGrpSpPr>
        <p:grpSpPr>
          <a:xfrm>
            <a:off x="846360" y="1147680"/>
            <a:ext cx="920880" cy="360"/>
            <a:chOff x="846360" y="1147680"/>
            <a:chExt cx="920880" cy="360"/>
          </a:xfrm>
        </p:grpSpPr>
        <p:sp>
          <p:nvSpPr>
            <p:cNvPr id="102" name="CustomShape 4"/>
            <p:cNvSpPr/>
            <p:nvPr/>
          </p:nvSpPr>
          <p:spPr>
            <a:xfrm>
              <a:off x="8463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629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5"/>
            <p:cNvSpPr/>
            <p:nvPr/>
          </p:nvSpPr>
          <p:spPr>
            <a:xfrm>
              <a:off x="1307160" y="1147680"/>
              <a:ext cx="4600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c6d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"/>
          <p:cNvSpPr/>
          <p:nvPr/>
        </p:nvSpPr>
        <p:spPr>
          <a:xfrm>
            <a:off x="311760" y="2834280"/>
            <a:ext cx="8519760" cy="7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6" name="Google Shape;231;p34" descr=""/>
          <p:cNvPicPr/>
          <p:nvPr/>
        </p:nvPicPr>
        <p:blipFill>
          <a:blip r:embed="rId1"/>
          <a:stretch/>
        </p:blipFill>
        <p:spPr>
          <a:xfrm>
            <a:off x="4680" y="0"/>
            <a:ext cx="9133920" cy="5142960"/>
          </a:xfrm>
          <a:prstGeom prst="rect">
            <a:avLst/>
          </a:prstGeom>
          <a:ln>
            <a:noFill/>
          </a:ln>
        </p:spPr>
      </p:pic>
      <p:sp>
        <p:nvSpPr>
          <p:cNvPr id="107" name="CustomShape 3"/>
          <p:cNvSpPr/>
          <p:nvPr/>
        </p:nvSpPr>
        <p:spPr>
          <a:xfrm>
            <a:off x="344880" y="1379520"/>
            <a:ext cx="7547040" cy="130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>
              <a:lnSpc>
                <a:spcPct val="115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Arial"/>
              </a:rPr>
              <a:t>Catch your next TECHTalk on the third Wednesday of each month at 11:30 a.m.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344880" y="2923200"/>
            <a:ext cx="5655240" cy="130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>
              <a:lnSpc>
                <a:spcPct val="115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  <a:ea typeface="Calibri"/>
              </a:rPr>
              <a:t>Questions or comments?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en-US" sz="3200" spc="-1" strike="noStrike">
                <a:solidFill>
                  <a:srgbClr val="ffffff"/>
                </a:solidFill>
                <a:latin typeface="Calibri"/>
                <a:ea typeface="Calibri"/>
              </a:rPr>
              <a:t>tech-feedback@ucsd.edu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Application>LibreOffice/6.1.5.2$Windows_X86_64 LibreOffice_project/90f8dcf33c87b3705e78202e3df5142b201bd805</Application>
  <Words>57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2022-04-19T16:17:54Z</dcterms:modified>
  <cp:revision>12</cp:revision>
  <dc:subject/>
  <dc:title>Meeting Process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