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4" r:id="rId20"/>
    <p:sldId id="273" r:id="rId21"/>
    <p:sldId id="275" r:id="rId22"/>
    <p:sldId id="276" r:id="rId23"/>
    <p:sldId id="277"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E1C33-48B1-41E8-A0D6-C02AA2DC430D}"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249690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1C33-48B1-41E8-A0D6-C02AA2DC430D}"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53725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1C33-48B1-41E8-A0D6-C02AA2DC430D}"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19393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1C33-48B1-41E8-A0D6-C02AA2DC430D}"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150053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E1C33-48B1-41E8-A0D6-C02AA2DC430D}"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259654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E1C33-48B1-41E8-A0D6-C02AA2DC430D}"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414826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E1C33-48B1-41E8-A0D6-C02AA2DC430D}"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203645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E1C33-48B1-41E8-A0D6-C02AA2DC430D}"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196155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E1C33-48B1-41E8-A0D6-C02AA2DC430D}"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92555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1C33-48B1-41E8-A0D6-C02AA2DC430D}"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224677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1C33-48B1-41E8-A0D6-C02AA2DC430D}"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9C0AE-6E85-4183-84EE-8AB5525EF0A6}" type="slidenum">
              <a:rPr lang="en-US" smtClean="0"/>
              <a:t>‹#›</a:t>
            </a:fld>
            <a:endParaRPr lang="en-US"/>
          </a:p>
        </p:txBody>
      </p:sp>
    </p:spTree>
    <p:extLst>
      <p:ext uri="{BB962C8B-B14F-4D97-AF65-F5344CB8AC3E}">
        <p14:creationId xmlns:p14="http://schemas.microsoft.com/office/powerpoint/2010/main" val="99928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E1C33-48B1-41E8-A0D6-C02AA2DC430D}"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9C0AE-6E85-4183-84EE-8AB5525EF0A6}" type="slidenum">
              <a:rPr lang="en-US" smtClean="0"/>
              <a:t>‹#›</a:t>
            </a:fld>
            <a:endParaRPr lang="en-US"/>
          </a:p>
        </p:txBody>
      </p:sp>
    </p:spTree>
    <p:extLst>
      <p:ext uri="{BB962C8B-B14F-4D97-AF65-F5344CB8AC3E}">
        <p14:creationId xmlns:p14="http://schemas.microsoft.com/office/powerpoint/2010/main" val="300734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2" name="Title 1"/>
          <p:cNvSpPr>
            <a:spLocks noGrp="1"/>
          </p:cNvSpPr>
          <p:nvPr>
            <p:ph type="ctrTitle"/>
          </p:nvPr>
        </p:nvSpPr>
        <p:spPr>
          <a:xfrm>
            <a:off x="1876425" y="2142743"/>
            <a:ext cx="8877300" cy="2028826"/>
          </a:xfrm>
          <a:solidFill>
            <a:schemeClr val="tx1">
              <a:alpha val="50000"/>
            </a:schemeClr>
          </a:solidFill>
        </p:spPr>
        <p:txBody>
          <a:bodyPr anchor="ctr">
            <a:normAutofit fontScale="90000"/>
          </a:bodyPr>
          <a:lstStyle/>
          <a:p>
            <a:r>
              <a:rPr lang="en-US" dirty="0" smtClean="0">
                <a:solidFill>
                  <a:schemeClr val="bg1"/>
                </a:solidFill>
                <a:latin typeface="Gill Sans MT" panose="020B0502020104020203" pitchFamily="34" charset="0"/>
                <a:cs typeface="HELVETICA" panose="020B0604020202020204" pitchFamily="34" charset="0"/>
              </a:rPr>
              <a:t>CREATING A SURPLUS TRANSFER REQUEST (STR)</a:t>
            </a:r>
            <a:endParaRPr lang="en-US" dirty="0">
              <a:solidFill>
                <a:schemeClr val="bg1"/>
              </a:solidFill>
              <a:latin typeface="Gill Sans MT" panose="020B0502020104020203" pitchFamily="34" charset="0"/>
              <a:cs typeface="HELVETICA" panose="020B0604020202020204" pitchFamily="34" charset="0"/>
            </a:endParaRPr>
          </a:p>
        </p:txBody>
      </p:sp>
    </p:spTree>
    <p:extLst>
      <p:ext uri="{BB962C8B-B14F-4D97-AF65-F5344CB8AC3E}">
        <p14:creationId xmlns:p14="http://schemas.microsoft.com/office/powerpoint/2010/main" val="15699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6" name="Straight Arrow Connector 5"/>
          <p:cNvCxnSpPr/>
          <p:nvPr/>
        </p:nvCxnSpPr>
        <p:spPr>
          <a:xfrm flipH="1">
            <a:off x="5133859" y="4296577"/>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98676" y="2368626"/>
            <a:ext cx="7856446"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the pickup contact’s number, if more than one, separate with a comma (,)</a:t>
            </a:r>
          </a:p>
          <a:p>
            <a:pPr marL="285750" indent="-285750">
              <a:buFont typeface="Arial" panose="020B0604020202020204" pitchFamily="34" charset="0"/>
              <a:buChar char="•"/>
            </a:pPr>
            <a:r>
              <a:rPr lang="en-US" dirty="0" smtClean="0">
                <a:latin typeface="Gill Sans MT" panose="020B0502020104020203" pitchFamily="34" charset="0"/>
              </a:rPr>
              <a:t>Cell phone numbers are preferred but not required</a:t>
            </a:r>
          </a:p>
        </p:txBody>
      </p:sp>
    </p:spTree>
    <p:extLst>
      <p:ext uri="{BB962C8B-B14F-4D97-AF65-F5344CB8AC3E}">
        <p14:creationId xmlns:p14="http://schemas.microsoft.com/office/powerpoint/2010/main" val="7885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7127913" y="4516915"/>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8676" y="2368626"/>
            <a:ext cx="789332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the pickup contact’s email, if more than one separate with a semicolon (;)</a:t>
            </a:r>
            <a:endParaRPr lang="en-US" dirty="0">
              <a:latin typeface="Gill Sans MT" panose="020B0502020104020203" pitchFamily="34" charset="0"/>
            </a:endParaRPr>
          </a:p>
        </p:txBody>
      </p:sp>
    </p:spTree>
    <p:extLst>
      <p:ext uri="{BB962C8B-B14F-4D97-AF65-F5344CB8AC3E}">
        <p14:creationId xmlns:p14="http://schemas.microsoft.com/office/powerpoint/2010/main" val="166032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7260115" y="4726236"/>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8676" y="2368626"/>
            <a:ext cx="4670509"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the pickup building and room number</a:t>
            </a:r>
          </a:p>
          <a:p>
            <a:pPr marL="285750" indent="-285750">
              <a:buFont typeface="Arial" panose="020B0604020202020204" pitchFamily="34" charset="0"/>
              <a:buChar char="•"/>
            </a:pPr>
            <a:r>
              <a:rPr lang="en-US" dirty="0" smtClean="0">
                <a:latin typeface="Gill Sans MT" panose="020B0502020104020203" pitchFamily="34" charset="0"/>
              </a:rPr>
              <a:t>Click the magnifier to do an advanced search</a:t>
            </a:r>
          </a:p>
        </p:txBody>
      </p:sp>
    </p:spTree>
    <p:extLst>
      <p:ext uri="{BB962C8B-B14F-4D97-AF65-F5344CB8AC3E}">
        <p14:creationId xmlns:p14="http://schemas.microsoft.com/office/powerpoint/2010/main" val="36171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7149946" y="5244029"/>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8676" y="2368626"/>
            <a:ext cx="789332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Pickup Location Notes is an optional field</a:t>
            </a:r>
          </a:p>
          <a:p>
            <a:pPr marL="285750" indent="-285750">
              <a:buFont typeface="Arial" panose="020B0604020202020204" pitchFamily="34" charset="0"/>
              <a:buChar char="•"/>
            </a:pPr>
            <a:r>
              <a:rPr lang="en-US" dirty="0" smtClean="0">
                <a:latin typeface="Gill Sans MT" panose="020B0502020104020203" pitchFamily="34" charset="0"/>
              </a:rPr>
              <a:t>Add any additional notes to help find your location</a:t>
            </a:r>
            <a:endParaRPr lang="en-US" dirty="0">
              <a:latin typeface="Gill Sans MT" panose="020B0502020104020203" pitchFamily="34" charset="0"/>
            </a:endParaRPr>
          </a:p>
        </p:txBody>
      </p:sp>
    </p:spTree>
    <p:extLst>
      <p:ext uri="{BB962C8B-B14F-4D97-AF65-F5344CB8AC3E}">
        <p14:creationId xmlns:p14="http://schemas.microsoft.com/office/powerpoint/2010/main" val="11823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4836404" y="5453349"/>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8676" y="2368626"/>
            <a:ext cx="789332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Requested Pickup Date is an optional field</a:t>
            </a:r>
          </a:p>
          <a:p>
            <a:pPr marL="285750" indent="-285750">
              <a:buFont typeface="Arial" panose="020B0604020202020204" pitchFamily="34" charset="0"/>
              <a:buChar char="•"/>
            </a:pPr>
            <a:r>
              <a:rPr lang="en-US" dirty="0" smtClean="0">
                <a:latin typeface="Gill Sans MT" panose="020B0502020104020203" pitchFamily="34" charset="0"/>
              </a:rPr>
              <a:t>Turn-around time for pickup is typically 5-7 business days</a:t>
            </a:r>
          </a:p>
          <a:p>
            <a:pPr marL="285750" indent="-285750">
              <a:buFont typeface="Arial" panose="020B0604020202020204" pitchFamily="34" charset="0"/>
              <a:buChar char="•"/>
            </a:pPr>
            <a:r>
              <a:rPr lang="en-US" dirty="0" smtClean="0">
                <a:latin typeface="Gill Sans MT" panose="020B0502020104020203" pitchFamily="34" charset="0"/>
              </a:rPr>
              <a:t>There is no guarantee the requested pickup date will be met</a:t>
            </a:r>
            <a:endParaRPr lang="en-US" dirty="0">
              <a:latin typeface="Gill Sans MT" panose="020B0502020104020203" pitchFamily="34" charset="0"/>
            </a:endParaRPr>
          </a:p>
        </p:txBody>
      </p:sp>
    </p:spTree>
    <p:extLst>
      <p:ext uri="{BB962C8B-B14F-4D97-AF65-F5344CB8AC3E}">
        <p14:creationId xmlns:p14="http://schemas.microsoft.com/office/powerpoint/2010/main" val="93435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6" name="Straight Arrow Connector 5"/>
          <p:cNvCxnSpPr/>
          <p:nvPr/>
        </p:nvCxnSpPr>
        <p:spPr>
          <a:xfrm flipH="1">
            <a:off x="4583016" y="5706736"/>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583016" y="5949108"/>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83016" y="6202496"/>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8676" y="2368626"/>
            <a:ext cx="789332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your department’s Chart of Accounts (COA) string</a:t>
            </a:r>
          </a:p>
          <a:p>
            <a:pPr marL="285750" indent="-285750">
              <a:buFont typeface="Arial" panose="020B0604020202020204" pitchFamily="34" charset="0"/>
              <a:buChar char="•"/>
            </a:pPr>
            <a:r>
              <a:rPr lang="en-US" dirty="0" smtClean="0">
                <a:latin typeface="Gill Sans MT" panose="020B0502020104020203" pitchFamily="34" charset="0"/>
              </a:rPr>
              <a:t>Project and Task numbers are required</a:t>
            </a:r>
          </a:p>
          <a:p>
            <a:pPr marL="285750" indent="-285750">
              <a:buFont typeface="Arial" panose="020B0604020202020204" pitchFamily="34" charset="0"/>
              <a:buChar char="•"/>
            </a:pPr>
            <a:r>
              <a:rPr lang="en-US" dirty="0" smtClean="0">
                <a:latin typeface="Gill Sans MT" panose="020B0502020104020203" pitchFamily="34" charset="0"/>
              </a:rPr>
              <a:t>Funding Source is an optional field; leave blank unless there is a Funding Source</a:t>
            </a:r>
            <a:endParaRPr lang="en-US" dirty="0">
              <a:latin typeface="Gill Sans MT" panose="020B0502020104020203" pitchFamily="34" charset="0"/>
            </a:endParaRPr>
          </a:p>
        </p:txBody>
      </p:sp>
    </p:spTree>
    <p:extLst>
      <p:ext uri="{BB962C8B-B14F-4D97-AF65-F5344CB8AC3E}">
        <p14:creationId xmlns:p14="http://schemas.microsoft.com/office/powerpoint/2010/main" val="2325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7" name="Left Brace 6"/>
          <p:cNvSpPr/>
          <p:nvPr/>
        </p:nvSpPr>
        <p:spPr>
          <a:xfrm>
            <a:off x="2027105" y="4825388"/>
            <a:ext cx="45719" cy="76016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671152" y="705079"/>
            <a:ext cx="6254341"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Please read the Terms and Conditions before submitting</a:t>
            </a:r>
          </a:p>
          <a:p>
            <a:pPr marL="285750" indent="-285750">
              <a:buFont typeface="Arial" panose="020B0604020202020204" pitchFamily="34" charset="0"/>
              <a:buChar char="•"/>
            </a:pPr>
            <a:r>
              <a:rPr lang="en-US" dirty="0" smtClean="0">
                <a:latin typeface="Gill Sans MT" panose="020B0502020104020203" pitchFamily="34" charset="0"/>
              </a:rPr>
              <a:t>Lab equipment needs to be cleared by EH&amp;S prior to removal</a:t>
            </a:r>
          </a:p>
          <a:p>
            <a:pPr marL="285750" indent="-285750">
              <a:buFont typeface="Arial" panose="020B0604020202020204" pitchFamily="34" charset="0"/>
              <a:buChar char="•"/>
            </a:pPr>
            <a:r>
              <a:rPr lang="en-US" dirty="0" smtClean="0">
                <a:latin typeface="Gill Sans MT" panose="020B0502020104020203" pitchFamily="34" charset="0"/>
              </a:rPr>
              <a:t>IT equipment needs to be wiped if it contains sensitive data</a:t>
            </a:r>
          </a:p>
        </p:txBody>
      </p:sp>
    </p:spTree>
    <p:extLst>
      <p:ext uri="{BB962C8B-B14F-4D97-AF65-F5344CB8AC3E}">
        <p14:creationId xmlns:p14="http://schemas.microsoft.com/office/powerpoint/2010/main" val="28321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a:off x="1520328" y="5673687"/>
            <a:ext cx="51779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1152" y="705079"/>
            <a:ext cx="741092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The COA string provided will be used for any attributing sales credit and for any moving and handling charges related to this request</a:t>
            </a:r>
          </a:p>
          <a:p>
            <a:pPr marL="285750" indent="-285750">
              <a:buFont typeface="Arial" panose="020B0604020202020204" pitchFamily="34" charset="0"/>
              <a:buChar char="•"/>
            </a:pPr>
            <a:r>
              <a:rPr lang="en-US" dirty="0" smtClean="0">
                <a:latin typeface="Gill Sans MT" panose="020B0502020104020203" pitchFamily="34" charset="0"/>
              </a:rPr>
              <a:t>Check the box and click Create</a:t>
            </a:r>
          </a:p>
        </p:txBody>
      </p:sp>
      <p:sp>
        <p:nvSpPr>
          <p:cNvPr id="9" name="Left Brace 8"/>
          <p:cNvSpPr/>
          <p:nvPr/>
        </p:nvSpPr>
        <p:spPr>
          <a:xfrm>
            <a:off x="2027105" y="4825388"/>
            <a:ext cx="45719" cy="76016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81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5255045" y="2181339"/>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01648" y="1996673"/>
            <a:ext cx="324210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Take note of the STR number</a:t>
            </a:r>
            <a:endParaRPr lang="en-US" dirty="0">
              <a:latin typeface="Gill Sans MT" panose="020B0502020104020203" pitchFamily="34" charset="0"/>
            </a:endParaRPr>
          </a:p>
        </p:txBody>
      </p:sp>
      <p:cxnSp>
        <p:nvCxnSpPr>
          <p:cNvPr id="8" name="Straight Arrow Connector 7"/>
          <p:cNvCxnSpPr/>
          <p:nvPr/>
        </p:nvCxnSpPr>
        <p:spPr>
          <a:xfrm flipH="1">
            <a:off x="6476081" y="6420996"/>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5045" y="4557712"/>
            <a:ext cx="6647145"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0"/>
              </a:rPr>
              <a:t>Only </a:t>
            </a:r>
            <a:r>
              <a:rPr lang="en-US" dirty="0" smtClean="0">
                <a:latin typeface="Gill Sans MT" panose="020B0502020104020203" pitchFamily="34" charset="0"/>
              </a:rPr>
              <a:t>UCID numbers </a:t>
            </a:r>
            <a:r>
              <a:rPr lang="en-US" dirty="0">
                <a:latin typeface="Gill Sans MT" panose="020B0502020104020203" pitchFamily="34" charset="0"/>
              </a:rPr>
              <a:t>with the same Financial Unit listed on the STR can be added to the request</a:t>
            </a:r>
          </a:p>
          <a:p>
            <a:pPr marL="285750" indent="-285750">
              <a:buFont typeface="Arial" panose="020B0604020202020204" pitchFamily="34" charset="0"/>
              <a:buChar char="•"/>
            </a:pPr>
            <a:r>
              <a:rPr lang="en-US" dirty="0" smtClean="0">
                <a:latin typeface="Gill Sans MT" panose="020B0502020104020203" pitchFamily="34" charset="0"/>
              </a:rPr>
              <a:t>Type in UCID numbers for any active assets and click Add Asset</a:t>
            </a:r>
          </a:p>
          <a:p>
            <a:pPr marL="285750" indent="-285750">
              <a:buFont typeface="Arial" panose="020B0604020202020204" pitchFamily="34" charset="0"/>
              <a:buChar char="•"/>
            </a:pPr>
            <a:r>
              <a:rPr lang="en-US" dirty="0" smtClean="0">
                <a:latin typeface="Gill Sans MT" panose="020B0502020104020203" pitchFamily="34" charset="0"/>
              </a:rPr>
              <a:t>Any UCID with Federal Property status cannot be sent to Surplus</a:t>
            </a:r>
          </a:p>
          <a:p>
            <a:pPr marL="285750" indent="-285750">
              <a:buFont typeface="Arial" panose="020B0604020202020204" pitchFamily="34" charset="0"/>
              <a:buChar char="•"/>
            </a:pPr>
            <a:endParaRPr lang="en-US" dirty="0">
              <a:latin typeface="Gill Sans MT" panose="020B0502020104020203" pitchFamily="34" charset="0"/>
            </a:endParaRPr>
          </a:p>
        </p:txBody>
      </p:sp>
    </p:spTree>
    <p:extLst>
      <p:ext uri="{BB962C8B-B14F-4D97-AF65-F5344CB8AC3E}">
        <p14:creationId xmlns:p14="http://schemas.microsoft.com/office/powerpoint/2010/main" val="15172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7" name="Straight Arrow Connector 6"/>
          <p:cNvCxnSpPr/>
          <p:nvPr/>
        </p:nvCxnSpPr>
        <p:spPr>
          <a:xfrm>
            <a:off x="1441623" y="5385409"/>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99113" y="3866920"/>
            <a:ext cx="566911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For any non-inventory material, click Create New Asset</a:t>
            </a:r>
            <a:endParaRPr lang="en-US" dirty="0">
              <a:latin typeface="Gill Sans MT" panose="020B0502020104020203" pitchFamily="34" charset="0"/>
            </a:endParaRPr>
          </a:p>
        </p:txBody>
      </p:sp>
    </p:spTree>
    <p:extLst>
      <p:ext uri="{BB962C8B-B14F-4D97-AF65-F5344CB8AC3E}">
        <p14:creationId xmlns:p14="http://schemas.microsoft.com/office/powerpoint/2010/main" val="22192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8" name="TextBox 7"/>
          <p:cNvSpPr txBox="1"/>
          <p:nvPr/>
        </p:nvSpPr>
        <p:spPr>
          <a:xfrm>
            <a:off x="581024" y="3495675"/>
            <a:ext cx="5705475" cy="1754326"/>
          </a:xfrm>
          <a:prstGeom prst="rect">
            <a:avLst/>
          </a:prstGeom>
          <a:solidFill>
            <a:schemeClr val="bg1">
              <a:alpha val="50000"/>
            </a:schemeClr>
          </a:solid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Surplus Transfer Requests (STRs) are generated in the Campus Asset Management System (CAMS)</a:t>
            </a:r>
          </a:p>
          <a:p>
            <a:pPr marL="285750" indent="-285750">
              <a:buFont typeface="Arial" panose="020B0604020202020204" pitchFamily="34" charset="0"/>
              <a:buChar char="•"/>
            </a:pPr>
            <a:r>
              <a:rPr lang="en-US" dirty="0" smtClean="0">
                <a:latin typeface="Gill Sans MT" panose="020B0502020104020203" pitchFamily="34" charset="0"/>
              </a:rPr>
              <a:t>CAMS is an asset management application that can be found on blink under Business Tools</a:t>
            </a:r>
          </a:p>
          <a:p>
            <a:pPr marL="285750" indent="-285750">
              <a:buFont typeface="Arial" panose="020B0604020202020204" pitchFamily="34" charset="0"/>
              <a:buChar char="•"/>
            </a:pPr>
            <a:r>
              <a:rPr lang="en-US" dirty="0" smtClean="0">
                <a:latin typeface="Gill Sans MT" panose="020B0502020104020203" pitchFamily="34" charset="0"/>
              </a:rPr>
              <a:t>Both inventorial and non-inventorial equipment can be sent to Surplus</a:t>
            </a:r>
          </a:p>
        </p:txBody>
      </p:sp>
      <p:sp>
        <p:nvSpPr>
          <p:cNvPr id="9" name="Rectangle 8"/>
          <p:cNvSpPr/>
          <p:nvPr/>
        </p:nvSpPr>
        <p:spPr>
          <a:xfrm>
            <a:off x="6677025" y="3581400"/>
            <a:ext cx="628650" cy="2762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74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705080" y="4043190"/>
            <a:ext cx="6674904"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The only required field is the description, be as specific as possible</a:t>
            </a:r>
          </a:p>
          <a:p>
            <a:pPr marL="285750" indent="-285750">
              <a:buFont typeface="Arial" panose="020B0604020202020204" pitchFamily="34" charset="0"/>
              <a:buChar char="•"/>
            </a:pPr>
            <a:r>
              <a:rPr lang="en-US" dirty="0" smtClean="0">
                <a:latin typeface="Gill Sans MT" panose="020B0502020104020203" pitchFamily="34" charset="0"/>
              </a:rPr>
              <a:t>You do not need to create a line item for each non-inventory item</a:t>
            </a:r>
          </a:p>
          <a:p>
            <a:pPr marL="285750" indent="-285750">
              <a:buFont typeface="Arial" panose="020B0604020202020204" pitchFamily="34" charset="0"/>
              <a:buChar char="•"/>
            </a:pPr>
            <a:r>
              <a:rPr lang="en-US" dirty="0" smtClean="0">
                <a:latin typeface="Gill Sans MT" panose="020B0502020104020203" pitchFamily="34" charset="0"/>
              </a:rPr>
              <a:t>Instead, add a list by clicking Save &amp; Add Images</a:t>
            </a:r>
            <a:endParaRPr lang="en-US" dirty="0">
              <a:latin typeface="Gill Sans MT" panose="020B0502020104020203" pitchFamily="34" charset="0"/>
            </a:endParaRPr>
          </a:p>
        </p:txBody>
      </p:sp>
      <p:cxnSp>
        <p:nvCxnSpPr>
          <p:cNvPr id="6" name="Straight Arrow Connector 5"/>
          <p:cNvCxnSpPr/>
          <p:nvPr/>
        </p:nvCxnSpPr>
        <p:spPr>
          <a:xfrm flipH="1">
            <a:off x="5737951" y="1165950"/>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672029" y="4373696"/>
            <a:ext cx="6291659"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Add any files that will help determine the scope of the pick-up</a:t>
            </a:r>
          </a:p>
          <a:p>
            <a:pPr marL="285750" indent="-285750">
              <a:buFont typeface="Arial" panose="020B0604020202020204" pitchFamily="34" charset="0"/>
              <a:buChar char="•"/>
            </a:pPr>
            <a:r>
              <a:rPr lang="en-US" dirty="0" smtClean="0">
                <a:latin typeface="Gill Sans MT" panose="020B0502020104020203" pitchFamily="34" charset="0"/>
              </a:rPr>
              <a:t>Word documents, Excel spreadsheets, PDFs, pictures, etc.</a:t>
            </a:r>
          </a:p>
          <a:p>
            <a:pPr marL="285750" indent="-285750">
              <a:buFont typeface="Arial" panose="020B0604020202020204" pitchFamily="34" charset="0"/>
              <a:buChar char="•"/>
            </a:pPr>
            <a:r>
              <a:rPr lang="en-US" dirty="0" smtClean="0">
                <a:latin typeface="Gill Sans MT" panose="020B0502020104020203" pitchFamily="34" charset="0"/>
              </a:rPr>
              <a:t>Click Save &amp; Close when you’re done</a:t>
            </a:r>
          </a:p>
        </p:txBody>
      </p:sp>
      <p:cxnSp>
        <p:nvCxnSpPr>
          <p:cNvPr id="6" name="Straight Arrow Connector 5"/>
          <p:cNvCxnSpPr/>
          <p:nvPr/>
        </p:nvCxnSpPr>
        <p:spPr>
          <a:xfrm flipH="1">
            <a:off x="3292206" y="3027801"/>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6764357" y="3470313"/>
            <a:ext cx="4735655"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When you’re done, click Submit For Approval</a:t>
            </a:r>
            <a:endParaRPr lang="en-US" dirty="0">
              <a:latin typeface="Gill Sans MT" panose="020B0502020104020203" pitchFamily="34" charset="0"/>
            </a:endParaRPr>
          </a:p>
        </p:txBody>
      </p:sp>
      <p:sp>
        <p:nvSpPr>
          <p:cNvPr id="6" name="Rectangle 5"/>
          <p:cNvSpPr/>
          <p:nvPr/>
        </p:nvSpPr>
        <p:spPr>
          <a:xfrm>
            <a:off x="4076241" y="5508434"/>
            <a:ext cx="1454226" cy="3745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6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4748270" y="2588964"/>
            <a:ext cx="6874525" cy="1200329"/>
          </a:xfrm>
          <a:prstGeom prst="rect">
            <a:avLst/>
          </a:prstGeom>
          <a:solidFill>
            <a:schemeClr val="bg1">
              <a:alpha val="50000"/>
            </a:schemeClr>
          </a:solid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After the STR is been submitted, the DEC will receive an email notification from CAMS to approve the STR</a:t>
            </a:r>
          </a:p>
          <a:p>
            <a:pPr marL="285750" indent="-285750">
              <a:buFont typeface="Arial" panose="020B0604020202020204" pitchFamily="34" charset="0"/>
              <a:buChar char="•"/>
            </a:pPr>
            <a:r>
              <a:rPr lang="en-US" dirty="0" smtClean="0">
                <a:latin typeface="Gill Sans MT" panose="020B0502020104020203" pitchFamily="34" charset="0"/>
              </a:rPr>
              <a:t>Once the STR is approved, it is added to the Surplus pickup queue and you will receive an automated email from the Surplus Sales team</a:t>
            </a:r>
            <a:endParaRPr lang="en-US" dirty="0">
              <a:latin typeface="Gill Sans MT" panose="020B0502020104020203" pitchFamily="34" charset="0"/>
            </a:endParaRPr>
          </a:p>
        </p:txBody>
      </p:sp>
    </p:spTree>
    <p:extLst>
      <p:ext uri="{BB962C8B-B14F-4D97-AF65-F5344CB8AC3E}">
        <p14:creationId xmlns:p14="http://schemas.microsoft.com/office/powerpoint/2010/main" val="66639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1586428" y="4329629"/>
            <a:ext cx="971687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If for any reason you’re logged out of CAMS and need to return to the STR you were working on, you can enter the STR number in the Transfer Number field and click Search</a:t>
            </a:r>
          </a:p>
          <a:p>
            <a:pPr marL="285750" indent="-285750">
              <a:buFont typeface="Arial" panose="020B0604020202020204" pitchFamily="34" charset="0"/>
              <a:buChar char="•"/>
            </a:pPr>
            <a:r>
              <a:rPr lang="en-US" dirty="0" smtClean="0">
                <a:latin typeface="Gill Sans MT" panose="020B0502020104020203" pitchFamily="34" charset="0"/>
              </a:rPr>
              <a:t>STRs can’t be modified once they’ve been approved </a:t>
            </a:r>
          </a:p>
          <a:p>
            <a:pPr marL="285750" indent="-285750">
              <a:buFont typeface="Arial" panose="020B0604020202020204" pitchFamily="34" charset="0"/>
              <a:buChar char="•"/>
            </a:pPr>
            <a:r>
              <a:rPr lang="en-US" dirty="0">
                <a:latin typeface="Gill Sans MT" panose="020B0502020104020203" pitchFamily="34" charset="0"/>
              </a:rPr>
              <a:t>I</a:t>
            </a:r>
            <a:r>
              <a:rPr lang="en-US" dirty="0" smtClean="0">
                <a:latin typeface="Gill Sans MT" panose="020B0502020104020203" pitchFamily="34" charset="0"/>
              </a:rPr>
              <a:t>f you need to add more material to be picked up please create a new STR</a:t>
            </a:r>
          </a:p>
          <a:p>
            <a:pPr marL="285750" indent="-285750">
              <a:buFont typeface="Arial" panose="020B0604020202020204" pitchFamily="34" charset="0"/>
              <a:buChar char="•"/>
            </a:pPr>
            <a:r>
              <a:rPr lang="en-US" dirty="0" smtClean="0">
                <a:latin typeface="Gill Sans MT" panose="020B0502020104020203" pitchFamily="34" charset="0"/>
              </a:rPr>
              <a:t>You will be notified via email when the STR has been scheduled for pickup</a:t>
            </a:r>
          </a:p>
          <a:p>
            <a:endParaRPr lang="en-US" dirty="0">
              <a:latin typeface="Gill Sans MT" panose="020B0502020104020203" pitchFamily="34" charset="0"/>
            </a:endParaRPr>
          </a:p>
        </p:txBody>
      </p:sp>
      <p:cxnSp>
        <p:nvCxnSpPr>
          <p:cNvPr id="6" name="Straight Arrow Connector 5"/>
          <p:cNvCxnSpPr/>
          <p:nvPr/>
        </p:nvCxnSpPr>
        <p:spPr>
          <a:xfrm flipH="1">
            <a:off x="6531165" y="2047299"/>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57899" y="2511368"/>
            <a:ext cx="9144000" cy="1655762"/>
          </a:xfrm>
        </p:spPr>
        <p:txBody>
          <a:bodyPr>
            <a:normAutofit fontScale="92500" lnSpcReduction="10000"/>
          </a:bodyPr>
          <a:lstStyle/>
          <a:p>
            <a:r>
              <a:rPr lang="en-US" dirty="0" smtClean="0">
                <a:latin typeface="Gill Sans MT" panose="020B0502020104020203" pitchFamily="34" charset="0"/>
              </a:rPr>
              <a:t>If you have any questions, feel free to reach out to us:</a:t>
            </a:r>
          </a:p>
          <a:p>
            <a:r>
              <a:rPr lang="en-US" dirty="0" smtClean="0">
                <a:latin typeface="Gill Sans MT" panose="020B0502020104020203" pitchFamily="34" charset="0"/>
              </a:rPr>
              <a:t>858-534-2844</a:t>
            </a:r>
            <a:endParaRPr lang="en-US" dirty="0">
              <a:latin typeface="Gill Sans MT" panose="020B0502020104020203" pitchFamily="34" charset="0"/>
            </a:endParaRPr>
          </a:p>
          <a:p>
            <a:r>
              <a:rPr lang="en-US" dirty="0" smtClean="0">
                <a:latin typeface="Gill Sans MT" panose="020B0502020104020203" pitchFamily="34" charset="0"/>
              </a:rPr>
              <a:t>surplus@ucsd.edu</a:t>
            </a:r>
          </a:p>
          <a:p>
            <a:r>
              <a:rPr lang="en-US" dirty="0" smtClean="0">
                <a:latin typeface="Gill Sans MT" panose="020B0502020104020203" pitchFamily="34" charset="0"/>
              </a:rPr>
              <a:t>Services &amp; Support Portal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Tree>
    <p:extLst>
      <p:ext uri="{BB962C8B-B14F-4D97-AF65-F5344CB8AC3E}">
        <p14:creationId xmlns:p14="http://schemas.microsoft.com/office/powerpoint/2010/main" val="34482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TextBox 4"/>
          <p:cNvSpPr txBox="1"/>
          <p:nvPr/>
        </p:nvSpPr>
        <p:spPr>
          <a:xfrm>
            <a:off x="6477000" y="3667125"/>
            <a:ext cx="4180312" cy="369332"/>
          </a:xfrm>
          <a:prstGeom prst="rect">
            <a:avLst/>
          </a:prstGeom>
          <a:solidFill>
            <a:schemeClr val="bg1">
              <a:alpha val="50000"/>
            </a:schemeClr>
          </a:solidFill>
        </p:spPr>
        <p:txBody>
          <a:bodyPr wrap="none" rtlCol="0">
            <a:spAutoFit/>
          </a:bodyPr>
          <a:lstStyle/>
          <a:p>
            <a:r>
              <a:rPr lang="en-US" dirty="0" smtClean="0">
                <a:latin typeface="Gill Sans MT" panose="020B0502020104020203" pitchFamily="34" charset="0"/>
              </a:rPr>
              <a:t>Log into CAMS using Single Sign On (SSO)</a:t>
            </a:r>
            <a:endParaRPr lang="en-US" dirty="0">
              <a:latin typeface="Gill Sans MT" panose="020B0502020104020203" pitchFamily="34" charset="0"/>
            </a:endParaRPr>
          </a:p>
        </p:txBody>
      </p:sp>
      <p:sp>
        <p:nvSpPr>
          <p:cNvPr id="2" name="TextBox 1"/>
          <p:cNvSpPr txBox="1"/>
          <p:nvPr/>
        </p:nvSpPr>
        <p:spPr>
          <a:xfrm>
            <a:off x="2628900" y="2676525"/>
            <a:ext cx="761106" cy="369332"/>
          </a:xfrm>
          <a:prstGeom prst="rect">
            <a:avLst/>
          </a:prstGeom>
          <a:noFill/>
        </p:spPr>
        <p:txBody>
          <a:bodyPr wrap="none" rtlCol="0">
            <a:spAutoFit/>
          </a:bodyPr>
          <a:lstStyle/>
          <a:p>
            <a:r>
              <a:rPr lang="en-US" dirty="0" err="1" smtClean="0">
                <a:latin typeface="Gill Sans MT" panose="020B0502020104020203" pitchFamily="34" charset="0"/>
              </a:rPr>
              <a:t>jchapa</a:t>
            </a:r>
            <a:endParaRPr lang="en-US" dirty="0">
              <a:latin typeface="Gill Sans MT" panose="020B0502020104020203" pitchFamily="34" charset="0"/>
            </a:endParaRPr>
          </a:p>
        </p:txBody>
      </p:sp>
      <p:sp>
        <p:nvSpPr>
          <p:cNvPr id="3" name="TextBox 2"/>
          <p:cNvSpPr txBox="1"/>
          <p:nvPr/>
        </p:nvSpPr>
        <p:spPr>
          <a:xfrm>
            <a:off x="2628900" y="3482459"/>
            <a:ext cx="1146468" cy="369332"/>
          </a:xfrm>
          <a:prstGeom prst="rect">
            <a:avLst/>
          </a:prstGeom>
          <a:noFill/>
        </p:spPr>
        <p:txBody>
          <a:bodyPr wrap="none" rtlCol="0">
            <a:spAutoFit/>
          </a:bodyPr>
          <a:lstStyle/>
          <a:p>
            <a:r>
              <a:rPr lang="en-US" dirty="0" smtClean="0">
                <a:latin typeface="Gill Sans MT" panose="020B0502020104020203" pitchFamily="34" charset="0"/>
              </a:rPr>
              <a:t>**********</a:t>
            </a:r>
            <a:endParaRPr lang="en-US" dirty="0">
              <a:latin typeface="Gill Sans MT" panose="020B0502020104020203" pitchFamily="34" charset="0"/>
            </a:endParaRPr>
          </a:p>
        </p:txBody>
      </p:sp>
    </p:spTree>
    <p:extLst>
      <p:ext uri="{BB962C8B-B14F-4D97-AF65-F5344CB8AC3E}">
        <p14:creationId xmlns:p14="http://schemas.microsoft.com/office/powerpoint/2010/main" val="21883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Rectangle 4"/>
          <p:cNvSpPr/>
          <p:nvPr/>
        </p:nvSpPr>
        <p:spPr>
          <a:xfrm>
            <a:off x="3955055" y="3679634"/>
            <a:ext cx="2027104" cy="253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9104" y="4557712"/>
            <a:ext cx="8666110" cy="1477328"/>
          </a:xfrm>
          <a:prstGeom prst="rect">
            <a:avLst/>
          </a:prstGeom>
          <a:solidFill>
            <a:schemeClr val="bg1">
              <a:alpha val="50000"/>
            </a:schemeClr>
          </a:solid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There are designated personnel from each department who can submit a STR on CAMS</a:t>
            </a:r>
          </a:p>
          <a:p>
            <a:pPr marL="285750" indent="-285750">
              <a:buFont typeface="Arial" panose="020B0604020202020204" pitchFamily="34" charset="0"/>
              <a:buChar char="•"/>
            </a:pPr>
            <a:r>
              <a:rPr lang="en-US" dirty="0" smtClean="0">
                <a:latin typeface="Gill Sans MT" panose="020B0502020104020203" pitchFamily="34" charset="0"/>
              </a:rPr>
              <a:t>Department Equipment Administrators (DEAs) can submit STRs but can’t approve</a:t>
            </a:r>
          </a:p>
          <a:p>
            <a:pPr marL="285750" indent="-285750">
              <a:buFont typeface="Arial" panose="020B0604020202020204" pitchFamily="34" charset="0"/>
              <a:buChar char="•"/>
            </a:pPr>
            <a:r>
              <a:rPr lang="en-US" dirty="0" smtClean="0">
                <a:latin typeface="Gill Sans MT" panose="020B0502020104020203" pitchFamily="34" charset="0"/>
              </a:rPr>
              <a:t>Department Equipment Custodians (DECs) can submit and approve STRs</a:t>
            </a:r>
          </a:p>
          <a:p>
            <a:pPr marL="285750" indent="-285750">
              <a:buFont typeface="Arial" panose="020B0604020202020204" pitchFamily="34" charset="0"/>
              <a:buChar char="•"/>
            </a:pPr>
            <a:r>
              <a:rPr lang="en-US" dirty="0" smtClean="0">
                <a:latin typeface="Gill Sans MT" panose="020B0502020104020203" pitchFamily="34" charset="0"/>
              </a:rPr>
              <a:t>Contact your Department Security Administrator (DSA) to determine your DEA and DEC or to request additional access</a:t>
            </a:r>
          </a:p>
        </p:txBody>
      </p:sp>
    </p:spTree>
    <p:extLst>
      <p:ext uri="{BB962C8B-B14F-4D97-AF65-F5344CB8AC3E}">
        <p14:creationId xmlns:p14="http://schemas.microsoft.com/office/powerpoint/2010/main" val="191675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2" name="Rectangle 1"/>
          <p:cNvSpPr/>
          <p:nvPr/>
        </p:nvSpPr>
        <p:spPr>
          <a:xfrm>
            <a:off x="2668249" y="1379095"/>
            <a:ext cx="5996066" cy="2548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8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5" name="Rectangle 4"/>
          <p:cNvSpPr/>
          <p:nvPr/>
        </p:nvSpPr>
        <p:spPr>
          <a:xfrm>
            <a:off x="2533880" y="2247441"/>
            <a:ext cx="914400" cy="3855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72550" y="3040656"/>
            <a:ext cx="539826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Click the Transfers tab to fill out a STR</a:t>
            </a:r>
            <a:endParaRPr lang="en-US" dirty="0">
              <a:latin typeface="Gill Sans MT" panose="020B0502020104020203" pitchFamily="34" charset="0"/>
            </a:endParaRPr>
          </a:p>
        </p:txBody>
      </p:sp>
    </p:spTree>
    <p:extLst>
      <p:ext uri="{BB962C8B-B14F-4D97-AF65-F5344CB8AC3E}">
        <p14:creationId xmlns:p14="http://schemas.microsoft.com/office/powerpoint/2010/main" val="44037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6" name="TextBox 5"/>
          <p:cNvSpPr txBox="1"/>
          <p:nvPr/>
        </p:nvSpPr>
        <p:spPr>
          <a:xfrm>
            <a:off x="4461830" y="3924092"/>
            <a:ext cx="6841476"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your department’s Financial Unit</a:t>
            </a:r>
          </a:p>
          <a:p>
            <a:pPr marL="285750" indent="-285750">
              <a:buFont typeface="Arial" panose="020B0604020202020204" pitchFamily="34" charset="0"/>
              <a:buChar char="•"/>
            </a:pPr>
            <a:r>
              <a:rPr lang="en-US" dirty="0" smtClean="0">
                <a:latin typeface="Gill Sans MT" panose="020B0502020104020203" pitchFamily="34" charset="0"/>
              </a:rPr>
              <a:t>If you’re unsure, click the magnifier or contact your finance team</a:t>
            </a:r>
            <a:endParaRPr lang="en-US" dirty="0">
              <a:latin typeface="Gill Sans MT" panose="020B0502020104020203" pitchFamily="34" charset="0"/>
            </a:endParaRPr>
          </a:p>
        </p:txBody>
      </p:sp>
      <p:cxnSp>
        <p:nvCxnSpPr>
          <p:cNvPr id="8" name="Straight Arrow Connector 7"/>
          <p:cNvCxnSpPr/>
          <p:nvPr/>
        </p:nvCxnSpPr>
        <p:spPr>
          <a:xfrm flipH="1">
            <a:off x="7293165" y="4880471"/>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7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sp>
        <p:nvSpPr>
          <p:cNvPr id="6" name="TextBox 5"/>
          <p:cNvSpPr txBox="1"/>
          <p:nvPr/>
        </p:nvSpPr>
        <p:spPr>
          <a:xfrm>
            <a:off x="4298676" y="2368626"/>
            <a:ext cx="6440033"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Remarks is an optional field</a:t>
            </a:r>
          </a:p>
          <a:p>
            <a:pPr marL="285750" indent="-285750">
              <a:buFont typeface="Arial" panose="020B0604020202020204" pitchFamily="34" charset="0"/>
              <a:buChar char="•"/>
            </a:pPr>
            <a:r>
              <a:rPr lang="en-US" dirty="0" smtClean="0">
                <a:latin typeface="Gill Sans MT" panose="020B0502020104020203" pitchFamily="34" charset="0"/>
              </a:rPr>
              <a:t>Leave any remarks that will help determine the scope of the job</a:t>
            </a:r>
            <a:endParaRPr lang="en-US" dirty="0">
              <a:latin typeface="Gill Sans MT" panose="020B0502020104020203" pitchFamily="34" charset="0"/>
            </a:endParaRPr>
          </a:p>
        </p:txBody>
      </p:sp>
      <p:cxnSp>
        <p:nvCxnSpPr>
          <p:cNvPr id="8" name="Straight Arrow Connector 7"/>
          <p:cNvCxnSpPr/>
          <p:nvPr/>
        </p:nvCxnSpPr>
        <p:spPr>
          <a:xfrm flipH="1">
            <a:off x="7105879" y="3789802"/>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6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6035040"/>
            <a:ext cx="1905434" cy="597036"/>
          </a:xfrm>
          <a:prstGeom prst="rect">
            <a:avLst/>
          </a:prstGeom>
          <a:effectLst>
            <a:outerShdw blurRad="127000" dir="5400000" algn="t" rotWithShape="0">
              <a:prstClr val="black"/>
            </a:outerShdw>
          </a:effectLst>
        </p:spPr>
      </p:pic>
      <p:cxnSp>
        <p:nvCxnSpPr>
          <p:cNvPr id="5" name="Straight Arrow Connector 4"/>
          <p:cNvCxnSpPr/>
          <p:nvPr/>
        </p:nvCxnSpPr>
        <p:spPr>
          <a:xfrm flipH="1">
            <a:off x="5188944" y="4043190"/>
            <a:ext cx="6279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8676" y="2368626"/>
            <a:ext cx="7661969"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Enter the pickup </a:t>
            </a:r>
            <a:r>
              <a:rPr lang="en-US" dirty="0">
                <a:latin typeface="Gill Sans MT" panose="020B0502020104020203" pitchFamily="34" charset="0"/>
              </a:rPr>
              <a:t>c</a:t>
            </a:r>
            <a:r>
              <a:rPr lang="en-US" dirty="0" smtClean="0">
                <a:latin typeface="Gill Sans MT" panose="020B0502020104020203" pitchFamily="34" charset="0"/>
              </a:rPr>
              <a:t>ontact’s name; if more than one, separate with a comma (,)</a:t>
            </a:r>
          </a:p>
          <a:p>
            <a:pPr marL="285750" indent="-285750">
              <a:buFont typeface="Arial" panose="020B0604020202020204" pitchFamily="34" charset="0"/>
              <a:buChar char="•"/>
            </a:pPr>
            <a:r>
              <a:rPr lang="en-US" dirty="0" smtClean="0">
                <a:latin typeface="Gill Sans MT" panose="020B0502020104020203" pitchFamily="34" charset="0"/>
              </a:rPr>
              <a:t>The pickup contact(s) may need to be present during pickup</a:t>
            </a:r>
            <a:endParaRPr lang="en-US" dirty="0">
              <a:latin typeface="Gill Sans MT" panose="020B0502020104020203" pitchFamily="34" charset="0"/>
            </a:endParaRPr>
          </a:p>
        </p:txBody>
      </p:sp>
    </p:spTree>
    <p:extLst>
      <p:ext uri="{BB962C8B-B14F-4D97-AF65-F5344CB8AC3E}">
        <p14:creationId xmlns:p14="http://schemas.microsoft.com/office/powerpoint/2010/main" val="29386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646</Words>
  <Application>Microsoft Office PowerPoint</Application>
  <PresentationFormat>Widescreen</PresentationFormat>
  <Paragraphs>58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 MT</vt:lpstr>
      <vt:lpstr>HELVETICA</vt:lpstr>
      <vt:lpstr>Office Theme</vt:lpstr>
      <vt:lpstr>CREATING A SURPLUS TRANSFER REQUEST (STR)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Business &amp; Financial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Chapa, Jesus</dc:creator>
  <cp:lastModifiedBy>Jamie Wheat</cp:lastModifiedBy>
  <cp:revision>42</cp:revision>
  <dcterms:created xsi:type="dcterms:W3CDTF">2021-05-03T22:49:20Z</dcterms:created>
  <dcterms:modified xsi:type="dcterms:W3CDTF">2021-05-12T15:50:37Z</dcterms:modified>
</cp:coreProperties>
</file>