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4" r:id="rId37"/>
    <p:sldId id="305" r:id="rId38"/>
    <p:sldId id="302" r:id="rId39"/>
    <p:sldId id="301" r:id="rId40"/>
    <p:sldId id="306" r:id="rId41"/>
    <p:sldId id="295" r:id="rId42"/>
    <p:sldId id="293" r:id="rId43"/>
    <p:sldId id="307" r:id="rId44"/>
    <p:sldId id="297" r:id="rId45"/>
    <p:sldId id="298" r:id="rId46"/>
    <p:sldId id="299" r:id="rId47"/>
    <p:sldId id="300" r:id="rId4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379A37-CE88-44F4-8ED8-BB44705402DA}">
  <a:tblStyle styleId="{21379A37-CE88-44F4-8ED8-BB44705402D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802" autoAdjust="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wrap="square"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wrap="square"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wrap="square" lIns="93162" tIns="93162" rIns="93162" bIns="93162"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wrap="square"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24111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Jill</a:t>
            </a:r>
          </a:p>
        </p:txBody>
      </p:sp>
      <p:sp>
        <p:nvSpPr>
          <p:cNvPr id="86" name="Shape 8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335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need to keep multiple versions. help manage this process.  keep first and last</a:t>
            </a:r>
          </a:p>
        </p:txBody>
      </p:sp>
      <p:sp>
        <p:nvSpPr>
          <p:cNvPr id="163" name="Shape 16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72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endParaRPr/>
          </a:p>
        </p:txBody>
      </p:sp>
      <p:sp>
        <p:nvSpPr>
          <p:cNvPr id="170" name="Shape 17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06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endParaRPr/>
          </a:p>
        </p:txBody>
      </p:sp>
      <p:sp>
        <p:nvSpPr>
          <p:cNvPr id="177" name="Shape 17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5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dirty="0"/>
          </a:p>
        </p:txBody>
      </p:sp>
      <p:sp>
        <p:nvSpPr>
          <p:cNvPr id="185" name="Shape 185"/>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13</a:t>
            </a:fld>
            <a:endParaRPr lang="en-US"/>
          </a:p>
        </p:txBody>
      </p:sp>
    </p:spTree>
    <p:extLst>
      <p:ext uri="{BB962C8B-B14F-4D97-AF65-F5344CB8AC3E}">
        <p14:creationId xmlns:p14="http://schemas.microsoft.com/office/powerpoint/2010/main" val="225193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r>
              <a:rPr lang="en-US"/>
              <a:t>need to keep multiple versions. help manage this process.  keep first and last</a:t>
            </a:r>
          </a:p>
        </p:txBody>
      </p:sp>
      <p:sp>
        <p:nvSpPr>
          <p:cNvPr id="194" name="Shape 19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268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r>
              <a:rPr lang="en-US"/>
              <a:t>CLean up slide alignments and fonts</a:t>
            </a:r>
          </a:p>
        </p:txBody>
      </p:sp>
      <p:sp>
        <p:nvSpPr>
          <p:cNvPr id="201" name="Shape 20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591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r>
              <a:rPr lang="en-US"/>
              <a:t>Jill to put in definitions - Karen to check</a:t>
            </a:r>
          </a:p>
        </p:txBody>
      </p:sp>
      <p:sp>
        <p:nvSpPr>
          <p:cNvPr id="214" name="Shape 214"/>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16</a:t>
            </a:fld>
            <a:endParaRPr lang="en-US"/>
          </a:p>
        </p:txBody>
      </p:sp>
    </p:spTree>
    <p:extLst>
      <p:ext uri="{BB962C8B-B14F-4D97-AF65-F5344CB8AC3E}">
        <p14:creationId xmlns:p14="http://schemas.microsoft.com/office/powerpoint/2010/main" val="118024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dirty="0"/>
              <a:t>Clean up this</a:t>
            </a:r>
            <a:r>
              <a:rPr lang="en-US" baseline="0" dirty="0"/>
              <a:t> slide</a:t>
            </a:r>
            <a:endParaRPr dirty="0"/>
          </a:p>
        </p:txBody>
      </p:sp>
      <p:sp>
        <p:nvSpPr>
          <p:cNvPr id="221" name="Shape 22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175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endParaRPr/>
          </a:p>
        </p:txBody>
      </p:sp>
      <p:sp>
        <p:nvSpPr>
          <p:cNvPr id="229" name="Shape 22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383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239" name="Shape 239"/>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19</a:t>
            </a:fld>
            <a:endParaRPr lang="en-US"/>
          </a:p>
        </p:txBody>
      </p:sp>
    </p:spTree>
    <p:extLst>
      <p:ext uri="{BB962C8B-B14F-4D97-AF65-F5344CB8AC3E}">
        <p14:creationId xmlns:p14="http://schemas.microsoft.com/office/powerpoint/2010/main" val="155676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dirty="0"/>
              <a:t>Delete quiz</a:t>
            </a:r>
          </a:p>
        </p:txBody>
      </p:sp>
      <p:sp>
        <p:nvSpPr>
          <p:cNvPr id="95" name="Shape 9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495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dirty="0"/>
          </a:p>
        </p:txBody>
      </p:sp>
      <p:sp>
        <p:nvSpPr>
          <p:cNvPr id="249" name="Shape 249"/>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20</a:t>
            </a:fld>
            <a:endParaRPr lang="en-US"/>
          </a:p>
        </p:txBody>
      </p:sp>
    </p:spTree>
    <p:extLst>
      <p:ext uri="{BB962C8B-B14F-4D97-AF65-F5344CB8AC3E}">
        <p14:creationId xmlns:p14="http://schemas.microsoft.com/office/powerpoint/2010/main" val="3152398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257" name="Shape 257"/>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21</a:t>
            </a:fld>
            <a:endParaRPr lang="en-US"/>
          </a:p>
        </p:txBody>
      </p:sp>
    </p:spTree>
    <p:extLst>
      <p:ext uri="{BB962C8B-B14F-4D97-AF65-F5344CB8AC3E}">
        <p14:creationId xmlns:p14="http://schemas.microsoft.com/office/powerpoint/2010/main" val="2817461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271" name="Shape 271"/>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fld id="{00000000-1234-1234-1234-123412341234}" type="slidenum">
              <a:rPr lang="en-US"/>
              <a:pPr/>
              <a:t>22</a:t>
            </a:fld>
            <a:endParaRPr lang="en-US"/>
          </a:p>
        </p:txBody>
      </p:sp>
    </p:spTree>
    <p:extLst>
      <p:ext uri="{BB962C8B-B14F-4D97-AF65-F5344CB8AC3E}">
        <p14:creationId xmlns:p14="http://schemas.microsoft.com/office/powerpoint/2010/main" val="746274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284" name="Shape 284"/>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fld id="{00000000-1234-1234-1234-123412341234}" type="slidenum">
              <a:rPr lang="en-US"/>
              <a:pPr/>
              <a:t>23</a:t>
            </a:fld>
            <a:endParaRPr lang="en-US"/>
          </a:p>
        </p:txBody>
      </p:sp>
    </p:spTree>
    <p:extLst>
      <p:ext uri="{BB962C8B-B14F-4D97-AF65-F5344CB8AC3E}">
        <p14:creationId xmlns:p14="http://schemas.microsoft.com/office/powerpoint/2010/main" val="383321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Jill to clean up this slide </a:t>
            </a:r>
          </a:p>
          <a:p>
            <a:pPr>
              <a:buNone/>
            </a:pPr>
            <a:r>
              <a:rPr lang="en-US"/>
              <a:t>IHMS system supports the deposit of manuscripts into PubMed Central (PMC), as required by the public access policies of NIH and other participating funders</a:t>
            </a:r>
          </a:p>
          <a:p>
            <a:pPr>
              <a:buNone/>
            </a:pPr>
            <a:endParaRPr/>
          </a:p>
        </p:txBody>
      </p:sp>
      <p:sp>
        <p:nvSpPr>
          <p:cNvPr id="296" name="Shape 29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372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306" name="Shape 306"/>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fld id="{00000000-1234-1234-1234-123412341234}" type="slidenum">
              <a:rPr lang="en-US"/>
              <a:pPr/>
              <a:t>25</a:t>
            </a:fld>
            <a:endParaRPr lang="en-US"/>
          </a:p>
        </p:txBody>
      </p:sp>
    </p:spTree>
    <p:extLst>
      <p:ext uri="{BB962C8B-B14F-4D97-AF65-F5344CB8AC3E}">
        <p14:creationId xmlns:p14="http://schemas.microsoft.com/office/powerpoint/2010/main" val="734595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dirty="0"/>
          </a:p>
        </p:txBody>
      </p:sp>
      <p:sp>
        <p:nvSpPr>
          <p:cNvPr id="319" name="Shape 319"/>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fld id="{00000000-1234-1234-1234-123412341234}" type="slidenum">
              <a:rPr lang="en-US"/>
              <a:pPr/>
              <a:t>26</a:t>
            </a:fld>
            <a:endParaRPr lang="en-US"/>
          </a:p>
        </p:txBody>
      </p:sp>
    </p:spTree>
    <p:extLst>
      <p:ext uri="{BB962C8B-B14F-4D97-AF65-F5344CB8AC3E}">
        <p14:creationId xmlns:p14="http://schemas.microsoft.com/office/powerpoint/2010/main" val="2777062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338" name="Shape 338"/>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27</a:t>
            </a:fld>
            <a:endParaRPr lang="en-US"/>
          </a:p>
        </p:txBody>
      </p:sp>
    </p:spTree>
    <p:extLst>
      <p:ext uri="{BB962C8B-B14F-4D97-AF65-F5344CB8AC3E}">
        <p14:creationId xmlns:p14="http://schemas.microsoft.com/office/powerpoint/2010/main" val="2656349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346" name="Shape 346"/>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28</a:t>
            </a:fld>
            <a:endParaRPr lang="en-US"/>
          </a:p>
        </p:txBody>
      </p:sp>
    </p:spTree>
    <p:extLst>
      <p:ext uri="{BB962C8B-B14F-4D97-AF65-F5344CB8AC3E}">
        <p14:creationId xmlns:p14="http://schemas.microsoft.com/office/powerpoint/2010/main" val="120053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r>
              <a:rPr lang="en-US"/>
              <a:t>Live DEMO then 10 minute break</a:t>
            </a:r>
          </a:p>
        </p:txBody>
      </p:sp>
      <p:sp>
        <p:nvSpPr>
          <p:cNvPr id="355" name="Shape 355"/>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29</a:t>
            </a:fld>
            <a:endParaRPr lang="en-US"/>
          </a:p>
        </p:txBody>
      </p:sp>
    </p:spTree>
    <p:extLst>
      <p:ext uri="{BB962C8B-B14F-4D97-AF65-F5344CB8AC3E}">
        <p14:creationId xmlns:p14="http://schemas.microsoft.com/office/powerpoint/2010/main" val="280224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Jill</a:t>
            </a:r>
          </a:p>
        </p:txBody>
      </p:sp>
      <p:sp>
        <p:nvSpPr>
          <p:cNvPr id="102" name="Shape 10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41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b="1"/>
          </a:p>
        </p:txBody>
      </p:sp>
      <p:sp>
        <p:nvSpPr>
          <p:cNvPr id="363" name="Shape 363"/>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30</a:t>
            </a:fld>
            <a:endParaRPr lang="en-US"/>
          </a:p>
        </p:txBody>
      </p:sp>
    </p:spTree>
    <p:extLst>
      <p:ext uri="{BB962C8B-B14F-4D97-AF65-F5344CB8AC3E}">
        <p14:creationId xmlns:p14="http://schemas.microsoft.com/office/powerpoint/2010/main" val="1699722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marL="698830" lvl="1" indent="-142354">
              <a:lnSpc>
                <a:spcPct val="90000"/>
              </a:lnSpc>
              <a:spcBef>
                <a:spcPts val="1019"/>
              </a:spcBef>
              <a:buClr>
                <a:schemeClr val="dk1"/>
              </a:buClr>
              <a:buSzPct val="100000"/>
              <a:buChar char="•"/>
            </a:pPr>
            <a:r>
              <a:rPr lang="en-US" sz="1400"/>
              <a:t>First author or delegate  is responsible for obtaining PMC</a:t>
            </a:r>
          </a:p>
          <a:p>
            <a:pPr marL="698830" lvl="1" indent="-122942">
              <a:lnSpc>
                <a:spcPct val="90000"/>
              </a:lnSpc>
              <a:spcBef>
                <a:spcPts val="510"/>
              </a:spcBef>
              <a:buClr>
                <a:schemeClr val="dk1"/>
              </a:buClr>
              <a:buSzPct val="100000"/>
              <a:buChar char="•"/>
            </a:pPr>
            <a:r>
              <a:rPr lang="en-US" sz="1100"/>
              <a:t>Who has seen an NIHMS #?  </a:t>
            </a:r>
          </a:p>
          <a:p>
            <a:pPr marL="698830" lvl="1" indent="-122942">
              <a:lnSpc>
                <a:spcPct val="90000"/>
              </a:lnSpc>
              <a:spcBef>
                <a:spcPts val="510"/>
              </a:spcBef>
              <a:buClr>
                <a:schemeClr val="dk1"/>
              </a:buClr>
              <a:buSzPct val="100000"/>
              <a:buChar char="•"/>
            </a:pPr>
            <a:r>
              <a:rPr lang="en-US" sz="1100"/>
              <a:t>PubMed Central is an index of full-text papers, while PubMed is an index of abstracts.</a:t>
            </a:r>
          </a:p>
        </p:txBody>
      </p:sp>
      <p:sp>
        <p:nvSpPr>
          <p:cNvPr id="373" name="Shape 37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746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Jill to rephrase last bullet point</a:t>
            </a:r>
          </a:p>
        </p:txBody>
      </p:sp>
      <p:sp>
        <p:nvSpPr>
          <p:cNvPr id="380" name="Shape 38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1210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r>
              <a:rPr lang="en-US" sz="1000"/>
              <a:t>Demo of Karen’s bibliography</a:t>
            </a:r>
          </a:p>
          <a:p>
            <a:pPr marL="232943" indent="-90589">
              <a:lnSpc>
                <a:spcPct val="115000"/>
              </a:lnSpc>
              <a:spcBef>
                <a:spcPts val="1834"/>
              </a:spcBef>
              <a:spcAft>
                <a:spcPts val="408"/>
              </a:spcAft>
              <a:buClr>
                <a:schemeClr val="dk1"/>
              </a:buClr>
              <a:buSzPct val="100000"/>
              <a:buChar char="•"/>
            </a:pPr>
            <a:r>
              <a:rPr lang="en-US" sz="1000"/>
              <a:t>How to add citations</a:t>
            </a:r>
          </a:p>
          <a:p>
            <a:pPr marL="698830" lvl="1" indent="-116472">
              <a:lnSpc>
                <a:spcPct val="115000"/>
              </a:lnSpc>
              <a:spcBef>
                <a:spcPts val="1834"/>
              </a:spcBef>
              <a:spcAft>
                <a:spcPts val="408"/>
              </a:spcAft>
              <a:buClr>
                <a:schemeClr val="dk1"/>
              </a:buClr>
              <a:buSzPct val="100000"/>
              <a:buChar char="•"/>
            </a:pPr>
            <a:r>
              <a:rPr lang="en-US" sz="1000"/>
              <a:t>Maintain citations</a:t>
            </a:r>
          </a:p>
          <a:p>
            <a:pPr marL="698830" lvl="1" indent="-116472">
              <a:lnSpc>
                <a:spcPct val="115000"/>
              </a:lnSpc>
              <a:spcBef>
                <a:spcPts val="1834"/>
              </a:spcBef>
              <a:spcAft>
                <a:spcPts val="408"/>
              </a:spcAft>
              <a:buClr>
                <a:schemeClr val="dk1"/>
              </a:buClr>
              <a:buSzPct val="100000"/>
              <a:buChar char="•"/>
            </a:pPr>
            <a:r>
              <a:rPr lang="en-US" sz="1000"/>
              <a:t>Deleting citations </a:t>
            </a:r>
          </a:p>
          <a:p>
            <a:pPr marL="698830" lvl="1" indent="-116472">
              <a:lnSpc>
                <a:spcPct val="115000"/>
              </a:lnSpc>
              <a:spcBef>
                <a:spcPts val="1834"/>
              </a:spcBef>
              <a:spcAft>
                <a:spcPts val="408"/>
              </a:spcAft>
              <a:buClr>
                <a:schemeClr val="dk1"/>
              </a:buClr>
              <a:buSzPct val="100000"/>
              <a:buChar char="•"/>
            </a:pPr>
            <a:r>
              <a:rPr lang="en-US" sz="1000"/>
              <a:t>Searching</a:t>
            </a:r>
          </a:p>
          <a:p>
            <a:pPr marL="1164717" lvl="2" indent="-142354">
              <a:lnSpc>
                <a:spcPct val="115000"/>
              </a:lnSpc>
              <a:spcBef>
                <a:spcPts val="1834"/>
              </a:spcBef>
              <a:spcAft>
                <a:spcPts val="408"/>
              </a:spcAft>
              <a:buClr>
                <a:schemeClr val="dk1"/>
              </a:buClr>
              <a:buSzPct val="100000"/>
              <a:buChar char="•"/>
            </a:pPr>
            <a:r>
              <a:rPr lang="en-US" sz="1000"/>
              <a:t>highlights</a:t>
            </a:r>
          </a:p>
          <a:p>
            <a:pPr marL="1164717" lvl="2" indent="-142354">
              <a:lnSpc>
                <a:spcPct val="115000"/>
              </a:lnSpc>
              <a:spcBef>
                <a:spcPts val="1834"/>
              </a:spcBef>
              <a:spcAft>
                <a:spcPts val="408"/>
              </a:spcAft>
              <a:buClr>
                <a:schemeClr val="dk1"/>
              </a:buClr>
              <a:buSzPct val="100000"/>
              <a:buChar char="•"/>
            </a:pPr>
            <a:r>
              <a:rPr lang="en-US" sz="1000"/>
              <a:t>narrowing results</a:t>
            </a:r>
          </a:p>
          <a:p>
            <a:pPr marL="1164717" lvl="2" indent="-142354">
              <a:lnSpc>
                <a:spcPct val="115000"/>
              </a:lnSpc>
              <a:spcBef>
                <a:spcPts val="1834"/>
              </a:spcBef>
              <a:spcAft>
                <a:spcPts val="408"/>
              </a:spcAft>
              <a:buClr>
                <a:schemeClr val="dk1"/>
              </a:buClr>
              <a:buSzPct val="100000"/>
              <a:buChar char="•"/>
            </a:pPr>
            <a:r>
              <a:rPr lang="en-US" sz="1000"/>
              <a:t>Setting up alerts</a:t>
            </a:r>
          </a:p>
          <a:p>
            <a:pPr marL="232943" indent="-90589">
              <a:lnSpc>
                <a:spcPct val="115000"/>
              </a:lnSpc>
              <a:spcBef>
                <a:spcPts val="1834"/>
              </a:spcBef>
              <a:spcAft>
                <a:spcPts val="408"/>
              </a:spcAft>
              <a:buClr>
                <a:schemeClr val="dk1"/>
              </a:buClr>
              <a:buSzPct val="100000"/>
              <a:buChar char="•"/>
            </a:pPr>
            <a:endParaRPr sz="1000"/>
          </a:p>
          <a:p>
            <a:pPr>
              <a:buNone/>
            </a:pPr>
            <a:endParaRPr sz="1000"/>
          </a:p>
        </p:txBody>
      </p:sp>
      <p:sp>
        <p:nvSpPr>
          <p:cNvPr id="389" name="Shape 38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37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397" name="Shape 397"/>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34</a:t>
            </a:fld>
            <a:endParaRPr lang="en-US"/>
          </a:p>
        </p:txBody>
      </p:sp>
    </p:spTree>
    <p:extLst>
      <p:ext uri="{BB962C8B-B14F-4D97-AF65-F5344CB8AC3E}">
        <p14:creationId xmlns:p14="http://schemas.microsoft.com/office/powerpoint/2010/main" val="3935399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r>
              <a:rPr lang="en-US"/>
              <a:t>Jill’s section</a:t>
            </a:r>
          </a:p>
        </p:txBody>
      </p:sp>
      <p:sp>
        <p:nvSpPr>
          <p:cNvPr id="443" name="Shape 443"/>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35</a:t>
            </a:fld>
            <a:endParaRPr lang="en-US"/>
          </a:p>
        </p:txBody>
      </p:sp>
    </p:spTree>
    <p:extLst>
      <p:ext uri="{BB962C8B-B14F-4D97-AF65-F5344CB8AC3E}">
        <p14:creationId xmlns:p14="http://schemas.microsoft.com/office/powerpoint/2010/main" val="3300192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clean up this slide, and remove middle portion not associated</a:t>
            </a:r>
          </a:p>
        </p:txBody>
      </p:sp>
      <p:sp>
        <p:nvSpPr>
          <p:cNvPr id="461" name="Shape 4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684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clean up this slide, and remove middle portion not associated</a:t>
            </a:r>
          </a:p>
        </p:txBody>
      </p:sp>
      <p:sp>
        <p:nvSpPr>
          <p:cNvPr id="461" name="Shape 4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505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clean up this slide, and remove middle portion not associated</a:t>
            </a:r>
          </a:p>
        </p:txBody>
      </p:sp>
      <p:sp>
        <p:nvSpPr>
          <p:cNvPr id="461" name="Shape 4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864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marL="232943" indent="-97060">
              <a:lnSpc>
                <a:spcPct val="90000"/>
              </a:lnSpc>
              <a:spcBef>
                <a:spcPts val="1019"/>
              </a:spcBef>
              <a:buClr>
                <a:schemeClr val="dk1"/>
              </a:buClr>
              <a:buSzPct val="91666"/>
              <a:buNone/>
            </a:pPr>
            <a:r>
              <a:rPr lang="en-US"/>
              <a:t>When the progress report is submitted to the agency, the publication data is frozen in the progress report</a:t>
            </a:r>
          </a:p>
          <a:p>
            <a:pPr>
              <a:buNone/>
            </a:pPr>
            <a:endParaRPr/>
          </a:p>
        </p:txBody>
      </p:sp>
      <p:sp>
        <p:nvSpPr>
          <p:cNvPr id="492" name="Shape 49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60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r>
              <a:rPr lang="en-US"/>
              <a:t>Clean up this slide</a:t>
            </a:r>
          </a:p>
        </p:txBody>
      </p:sp>
      <p:sp>
        <p:nvSpPr>
          <p:cNvPr id="118" name="Shape 118"/>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4</a:t>
            </a:fld>
            <a:endParaRPr lang="en-US"/>
          </a:p>
        </p:txBody>
      </p:sp>
    </p:spTree>
    <p:extLst>
      <p:ext uri="{BB962C8B-B14F-4D97-AF65-F5344CB8AC3E}">
        <p14:creationId xmlns:p14="http://schemas.microsoft.com/office/powerpoint/2010/main" val="371433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478" name="Shape 47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264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478" name="Shape 47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69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Karen to check these slide definitions</a:t>
            </a:r>
          </a:p>
        </p:txBody>
      </p:sp>
      <p:sp>
        <p:nvSpPr>
          <p:cNvPr id="512" name="Shape 51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022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Clr>
                <a:schemeClr val="dk1"/>
              </a:buClr>
              <a:buSzPct val="78571"/>
              <a:buNone/>
            </a:pPr>
            <a:r>
              <a:rPr lang="en-US" sz="1400">
                <a:latin typeface="Arial"/>
                <a:ea typeface="Arial"/>
                <a:cs typeface="Arial"/>
                <a:sym typeface="Arial"/>
              </a:rPr>
              <a:t>It is exceedingly rare that an article is accepted for publication “as is.”  Most articles that a journal editor feels are capable of being worked into publishable shape will come back to you as “revise and resubmit.”</a:t>
            </a:r>
          </a:p>
          <a:p>
            <a:pPr>
              <a:buNone/>
            </a:pPr>
            <a:endParaRPr/>
          </a:p>
        </p:txBody>
      </p:sp>
      <p:sp>
        <p:nvSpPr>
          <p:cNvPr id="520" name="Shape 520"/>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45</a:t>
            </a:fld>
            <a:endParaRPr lang="en-US"/>
          </a:p>
        </p:txBody>
      </p:sp>
    </p:spTree>
    <p:extLst>
      <p:ext uri="{BB962C8B-B14F-4D97-AF65-F5344CB8AC3E}">
        <p14:creationId xmlns:p14="http://schemas.microsoft.com/office/powerpoint/2010/main" val="3570183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dirty="0"/>
              <a:t>will post the PPT on the RSC website and the library</a:t>
            </a:r>
            <a:r>
              <a:rPr lang="en-US" baseline="0" dirty="0"/>
              <a:t> – check this link</a:t>
            </a:r>
            <a:endParaRPr lang="en-US" dirty="0"/>
          </a:p>
        </p:txBody>
      </p:sp>
      <p:sp>
        <p:nvSpPr>
          <p:cNvPr id="577" name="Shape 57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027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endParaRPr/>
          </a:p>
        </p:txBody>
      </p:sp>
      <p:sp>
        <p:nvSpPr>
          <p:cNvPr id="584" name="Shape 58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94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701040" y="4473893"/>
            <a:ext cx="5608320" cy="3660610"/>
          </a:xfrm>
          <a:prstGeom prst="rect">
            <a:avLst/>
          </a:prstGeom>
        </p:spPr>
        <p:txBody>
          <a:bodyPr wrap="square" lIns="93162" tIns="93162" rIns="93162" bIns="93162" anchor="t" anchorCtr="0">
            <a:noAutofit/>
          </a:bodyPr>
          <a:lstStyle/>
          <a:p>
            <a:pPr>
              <a:buNone/>
            </a:pPr>
            <a:r>
              <a:rPr lang="en-US" sz="1100">
                <a:solidFill>
                  <a:srgbClr val="222222"/>
                </a:solidFill>
                <a:highlight>
                  <a:srgbClr val="FFFFFF"/>
                </a:highlight>
                <a:latin typeface="Arial"/>
                <a:ea typeface="Arial"/>
                <a:cs typeface="Arial"/>
                <a:sym typeface="Arial"/>
              </a:rPr>
              <a:t>Jill</a:t>
            </a:r>
          </a:p>
          <a:p>
            <a:pPr>
              <a:buNone/>
            </a:pPr>
            <a:r>
              <a:rPr lang="en-US" sz="1100">
                <a:solidFill>
                  <a:srgbClr val="222222"/>
                </a:solidFill>
                <a:highlight>
                  <a:srgbClr val="FFFFFF"/>
                </a:highlight>
                <a:latin typeface="Arial"/>
                <a:ea typeface="Arial"/>
                <a:cs typeface="Arial"/>
                <a:sym typeface="Arial"/>
              </a:rPr>
              <a:t>"Bernard of Chartres used to compare us to dwarfs perched on the shoulders of giants. He pointed out that we see more and farther than our predecessors, not because we have keener vision or greater height, but because we are lifted up and borne aloft on their gigantic stature."</a:t>
            </a:r>
          </a:p>
        </p:txBody>
      </p:sp>
      <p:sp>
        <p:nvSpPr>
          <p:cNvPr id="126" name="Shape 126"/>
          <p:cNvSpPr txBox="1">
            <a:spLocks noGrp="1"/>
          </p:cNvSpPr>
          <p:nvPr>
            <p:ph type="sldNum" idx="12"/>
          </p:nvPr>
        </p:nvSpPr>
        <p:spPr>
          <a:xfrm>
            <a:off x="3970938" y="8829967"/>
            <a:ext cx="3037840" cy="466345"/>
          </a:xfrm>
          <a:prstGeom prst="rect">
            <a:avLst/>
          </a:prstGeom>
        </p:spPr>
        <p:txBody>
          <a:bodyPr wrap="square"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5</a:t>
            </a:fld>
            <a:endParaRPr lang="en-US"/>
          </a:p>
        </p:txBody>
      </p:sp>
    </p:spTree>
    <p:extLst>
      <p:ext uri="{BB962C8B-B14F-4D97-AF65-F5344CB8AC3E}">
        <p14:creationId xmlns:p14="http://schemas.microsoft.com/office/powerpoint/2010/main" val="158945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dirty="0"/>
              <a:t>Jill - clarify these numbers don’t include books, conferences, etc.  This is just ONE database, ballpark numbers</a:t>
            </a:r>
          </a:p>
        </p:txBody>
      </p:sp>
      <p:sp>
        <p:nvSpPr>
          <p:cNvPr id="135" name="Shape 13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63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endParaRPr/>
          </a:p>
        </p:txBody>
      </p:sp>
      <p:sp>
        <p:nvSpPr>
          <p:cNvPr id="142" name="Shape 14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65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2.5 million articles published each year</a:t>
            </a:r>
          </a:p>
        </p:txBody>
      </p:sp>
      <p:sp>
        <p:nvSpPr>
          <p:cNvPr id="149" name="Shape 14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72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r>
              <a:rPr lang="en-US"/>
              <a:t>Why the three questions?  Or is this a verbal?</a:t>
            </a:r>
          </a:p>
        </p:txBody>
      </p:sp>
      <p:sp>
        <p:nvSpPr>
          <p:cNvPr id="156" name="Shape 15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0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8200" y="365125"/>
            <a:ext cx="10515600" cy="10206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17" name="Shape 17"/>
          <p:cNvSpPr txBox="1">
            <a:spLocks noGrp="1"/>
          </p:cNvSpPr>
          <p:nvPr>
            <p:ph type="body" idx="1"/>
          </p:nvPr>
        </p:nvSpPr>
        <p:spPr>
          <a:xfrm>
            <a:off x="838200" y="1514540"/>
            <a:ext cx="10515600" cy="4650600"/>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74" name="Shape 74"/>
          <p:cNvSpPr txBox="1">
            <a:spLocks noGrp="1"/>
          </p:cNvSpPr>
          <p:nvPr>
            <p:ph type="body" idx="1"/>
          </p:nvPr>
        </p:nvSpPr>
        <p:spPr>
          <a:xfrm rot="5400000">
            <a:off x="3920400" y="-1256575"/>
            <a:ext cx="4351200"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00" y="1956625"/>
            <a:ext cx="5811900"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80" name="Shape 80"/>
          <p:cNvSpPr txBox="1">
            <a:spLocks noGrp="1"/>
          </p:cNvSpPr>
          <p:nvPr>
            <p:ph type="body" idx="1"/>
          </p:nvPr>
        </p:nvSpPr>
        <p:spPr>
          <a:xfrm rot="5400000">
            <a:off x="1799400" y="-596075"/>
            <a:ext cx="5811900"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524000" y="1122363"/>
            <a:ext cx="9144000" cy="23877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 name="Shape 23"/>
          <p:cNvSpPr txBox="1">
            <a:spLocks noGrp="1"/>
          </p:cNvSpPr>
          <p:nvPr>
            <p:ph type="subTitle" idx="1"/>
          </p:nvPr>
        </p:nvSpPr>
        <p:spPr>
          <a:xfrm>
            <a:off x="1524000" y="3602038"/>
            <a:ext cx="9144000" cy="1655700"/>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 name="Shape 29"/>
          <p:cNvSpPr txBox="1">
            <a:spLocks noGrp="1"/>
          </p:cNvSpPr>
          <p:nvPr>
            <p:ph type="body" idx="1"/>
          </p:nvPr>
        </p:nvSpPr>
        <p:spPr>
          <a:xfrm>
            <a:off x="831850" y="4589463"/>
            <a:ext cx="10515600" cy="15003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5" name="Shape 35"/>
          <p:cNvSpPr txBox="1">
            <a:spLocks noGrp="1"/>
          </p:cNvSpPr>
          <p:nvPr>
            <p:ph type="body" idx="1"/>
          </p:nvPr>
        </p:nvSpPr>
        <p:spPr>
          <a:xfrm>
            <a:off x="838200" y="1825625"/>
            <a:ext cx="5181600" cy="43512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2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2" name="Shape 42"/>
          <p:cNvSpPr txBox="1">
            <a:spLocks noGrp="1"/>
          </p:cNvSpPr>
          <p:nvPr>
            <p:ph type="body" idx="1"/>
          </p:nvPr>
        </p:nvSpPr>
        <p:spPr>
          <a:xfrm>
            <a:off x="839788" y="1681163"/>
            <a:ext cx="5157900" cy="823800"/>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900" cy="3684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00" cy="823800"/>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00" cy="3684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51" name="Shape 51"/>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100"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5183188" y="987425"/>
            <a:ext cx="6172200" cy="4873500"/>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100" cy="38115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100"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a:spLocks noGrp="1"/>
          </p:cNvSpPr>
          <p:nvPr>
            <p:ph type="pic" idx="2"/>
          </p:nvPr>
        </p:nvSpPr>
        <p:spPr>
          <a:xfrm>
            <a:off x="5183188" y="987425"/>
            <a:ext cx="6172200" cy="48735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100" cy="38115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7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
        <p:nvSpPr>
          <p:cNvPr id="11" name="Shape 11"/>
          <p:cNvSpPr txBox="1">
            <a:spLocks noGrp="1"/>
          </p:cNvSpPr>
          <p:nvPr>
            <p:ph type="body" idx="1"/>
          </p:nvPr>
        </p:nvSpPr>
        <p:spPr>
          <a:xfrm>
            <a:off x="838200" y="1825625"/>
            <a:ext cx="10515600" cy="43512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dt" idx="10"/>
          </p:nvPr>
        </p:nvSpPr>
        <p:spPr>
          <a:xfrm>
            <a:off x="838200" y="6356350"/>
            <a:ext cx="2743200" cy="3651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Light" panose="020F0302020204030204" pitchFamily="34" charset="0"/>
          <a:ea typeface="Calibri Light" panose="020F03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publicaccess.nih.gov/faq.htm" TargetMode="External"/><Relationship Id="rId4" Type="http://schemas.openxmlformats.org/officeDocument/2006/relationships/hyperlink" Target="https://publicaccess.nih.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guides.lib.umich.edu/nihpublicaccesspolic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bout/authorm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publicaccess.nih.gov/submit_process_journals.htm"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nihms.nih.gov/db/sub.cg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publicaccess.nih.gov/submit_process_journals.ht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gif"/><Relationship Id="rId12" Type="http://schemas.openxmlformats.org/officeDocument/2006/relationships/image" Target="../media/image33.jpg"/><Relationship Id="rId17" Type="http://schemas.openxmlformats.org/officeDocument/2006/relationships/image" Target="../media/image38.png"/><Relationship Id="rId2" Type="http://schemas.openxmlformats.org/officeDocument/2006/relationships/notesSlide" Target="../notesSlides/notesSlide34.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gif"/><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g"/><Relationship Id="rId1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42.xml.rels><?xml version="1.0" encoding="UTF-8" standalone="yes"?>
<Relationships xmlns="http://schemas.openxmlformats.org/package/2006/relationships"><Relationship Id="rId3" Type="http://schemas.openxmlformats.org/officeDocument/2006/relationships/hyperlink" Target="Public%20Access%20PRA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ucsd.libguides.com/nih"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blink.ucsd.edu/sponsor/rsc/index.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5000"/>
          </a:blip>
          <a:stretch>
            <a:fillRect l="-34999" r="-34999"/>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6000" b="1" i="0" u="none" strike="noStrike" cap="none" dirty="0">
                <a:solidFill>
                  <a:schemeClr val="dk1"/>
                </a:solidFill>
                <a:latin typeface="Calibri Light" panose="020F0302020204030204" pitchFamily="34" charset="0"/>
                <a:sym typeface="Calibri"/>
              </a:rPr>
              <a:t>Publications Training &amp; Workshop</a:t>
            </a:r>
          </a:p>
        </p:txBody>
      </p:sp>
      <p:sp>
        <p:nvSpPr>
          <p:cNvPr id="89" name="Shape 89"/>
          <p:cNvSpPr txBox="1">
            <a:spLocks noGrp="1"/>
          </p:cNvSpPr>
          <p:nvPr>
            <p:ph type="body" idx="1"/>
          </p:nvPr>
        </p:nvSpPr>
        <p:spPr>
          <a:xfrm>
            <a:off x="838200" y="1825624"/>
            <a:ext cx="10515600" cy="276523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4000" b="0" i="0" u="none" strike="noStrike" cap="none" dirty="0">
                <a:solidFill>
                  <a:schemeClr val="dk1"/>
                </a:solidFill>
                <a:latin typeface="Calibri" panose="020F0502020204030204" pitchFamily="34" charset="0"/>
                <a:sym typeface="Calibri"/>
              </a:rPr>
              <a:t>Presented by </a:t>
            </a:r>
          </a:p>
          <a:p>
            <a:pPr marL="0" marR="0" lvl="0" indent="0" algn="ctr" rtl="0">
              <a:lnSpc>
                <a:spcPct val="90000"/>
              </a:lnSpc>
              <a:spcBef>
                <a:spcPts val="1000"/>
              </a:spcBef>
              <a:spcAft>
                <a:spcPts val="0"/>
              </a:spcAft>
              <a:buClr>
                <a:schemeClr val="dk1"/>
              </a:buClr>
              <a:buSzPct val="25000"/>
              <a:buFont typeface="Arial"/>
              <a:buNone/>
            </a:pPr>
            <a:r>
              <a:rPr lang="en-US" sz="4000" dirty="0">
                <a:latin typeface="Calibri" panose="020F0502020204030204" pitchFamily="34" charset="0"/>
              </a:rPr>
              <a:t>The UCSD </a:t>
            </a:r>
            <a:r>
              <a:rPr lang="en-US" sz="4000" b="0" i="0" u="none" strike="noStrike" cap="none" dirty="0">
                <a:solidFill>
                  <a:schemeClr val="dk1"/>
                </a:solidFill>
                <a:latin typeface="Calibri" panose="020F0502020204030204" pitchFamily="34" charset="0"/>
                <a:sym typeface="Calibri"/>
              </a:rPr>
              <a:t>Library &amp;</a:t>
            </a:r>
          </a:p>
          <a:p>
            <a:pPr marL="0" marR="0" lvl="0" indent="0" algn="ctr" rtl="0">
              <a:lnSpc>
                <a:spcPct val="90000"/>
              </a:lnSpc>
              <a:spcBef>
                <a:spcPts val="1000"/>
              </a:spcBef>
              <a:spcAft>
                <a:spcPts val="0"/>
              </a:spcAft>
              <a:buClr>
                <a:schemeClr val="dk1"/>
              </a:buClr>
              <a:buSzPct val="25000"/>
              <a:buFont typeface="Arial"/>
              <a:buNone/>
            </a:pPr>
            <a:r>
              <a:rPr lang="en-US" sz="4000" b="0" i="0" u="none" strike="noStrike" cap="none" dirty="0">
                <a:solidFill>
                  <a:schemeClr val="dk1"/>
                </a:solidFill>
                <a:latin typeface="Calibri" panose="020F0502020204030204" pitchFamily="34" charset="0"/>
                <a:sym typeface="Calibri"/>
              </a:rPr>
              <a:t> Health Sciences Research Service Core (RSC)</a:t>
            </a:r>
          </a:p>
          <a:p>
            <a:pPr marL="0" marR="0" lvl="0" indent="0" algn="ctr" rtl="0">
              <a:lnSpc>
                <a:spcPct val="90000"/>
              </a:lnSpc>
              <a:spcBef>
                <a:spcPts val="1000"/>
              </a:spcBef>
              <a:buClr>
                <a:schemeClr val="dk1"/>
              </a:buClr>
              <a:buSzPct val="25000"/>
              <a:buFont typeface="Arial"/>
              <a:buNone/>
            </a:pPr>
            <a:r>
              <a:rPr lang="en-US" sz="4000" b="0" i="0" u="none" strike="noStrike" cap="none" dirty="0">
                <a:solidFill>
                  <a:schemeClr val="dk1"/>
                </a:solidFill>
                <a:latin typeface="Calibri" panose="020F0502020204030204" pitchFamily="34" charset="0"/>
                <a:sym typeface="Calibri"/>
              </a:rPr>
              <a:t>October 12, 2017</a:t>
            </a:r>
          </a:p>
        </p:txBody>
      </p:sp>
      <p:sp>
        <p:nvSpPr>
          <p:cNvPr id="90" name="Shape 9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a:solidFill>
                <a:srgbClr val="888888"/>
              </a:solidFill>
              <a:latin typeface="Calibri"/>
              <a:ea typeface="Calibri"/>
              <a:cs typeface="Calibri"/>
              <a:sym typeface="Calibri"/>
            </a:endParaRPr>
          </a:p>
        </p:txBody>
      </p:sp>
      <p:sp>
        <p:nvSpPr>
          <p:cNvPr id="91" name="Shape 91"/>
          <p:cNvSpPr txBox="1"/>
          <p:nvPr/>
        </p:nvSpPr>
        <p:spPr>
          <a:xfrm>
            <a:off x="9196600" y="4991150"/>
            <a:ext cx="2863800" cy="1730400"/>
          </a:xfrm>
          <a:prstGeom prst="rect">
            <a:avLst/>
          </a:prstGeom>
          <a:noFill/>
          <a:ln>
            <a:noFill/>
          </a:ln>
        </p:spPr>
        <p:txBody>
          <a:bodyPr wrap="square" lIns="0" tIns="0" rIns="0" bIns="0" anchor="t" anchorCtr="0">
            <a:noAutofit/>
          </a:bodyPr>
          <a:lstStyle/>
          <a:p>
            <a:pPr marL="285750" marR="0" lvl="0" indent="-285750" algn="l" rtl="0">
              <a:lnSpc>
                <a:spcPct val="100000"/>
              </a:lnSpc>
              <a:spcBef>
                <a:spcPts val="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Jill I. Weller</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Training Grant Analyst</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X43933</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jweller@ucsd.edu</a:t>
            </a:r>
          </a:p>
        </p:txBody>
      </p:sp>
      <p:sp>
        <p:nvSpPr>
          <p:cNvPr id="92" name="Shape 92"/>
          <p:cNvSpPr txBox="1"/>
          <p:nvPr/>
        </p:nvSpPr>
        <p:spPr>
          <a:xfrm>
            <a:off x="223399" y="4991149"/>
            <a:ext cx="2954820" cy="1730326"/>
          </a:xfrm>
          <a:prstGeom prst="rect">
            <a:avLst/>
          </a:prstGeom>
          <a:noFill/>
          <a:ln>
            <a:noFill/>
          </a:ln>
        </p:spPr>
        <p:txBody>
          <a:bodyPr wrap="square" lIns="0" tIns="0" rIns="0" bIns="0" anchor="t" anchorCtr="0">
            <a:noAutofit/>
          </a:bodyPr>
          <a:lstStyle/>
          <a:p>
            <a:pPr marL="285750" marR="0" lvl="0" indent="-285750" algn="l" rtl="0">
              <a:lnSpc>
                <a:spcPct val="100000"/>
              </a:lnSpc>
              <a:spcBef>
                <a:spcPts val="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Karen Heskett</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Librarian</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X41199</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kheskett@ucsd.edu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dirty="0"/>
              <a:t>So, w</a:t>
            </a:r>
            <a:r>
              <a:rPr lang="en-US" sz="4400" b="0" i="0" u="none" strike="noStrike" cap="none" dirty="0">
                <a:solidFill>
                  <a:schemeClr val="dk1"/>
                </a:solidFill>
                <a:ea typeface="Calibri"/>
                <a:cs typeface="Calibri"/>
                <a:sym typeface="Calibri"/>
              </a:rPr>
              <a:t>hat is a manuscript?</a:t>
            </a:r>
          </a:p>
        </p:txBody>
      </p:sp>
      <p:sp>
        <p:nvSpPr>
          <p:cNvPr id="166" name="Shape 166"/>
          <p:cNvSpPr txBox="1">
            <a:spLocks noGrp="1"/>
          </p:cNvSpPr>
          <p:nvPr>
            <p:ph type="body" idx="1"/>
          </p:nvPr>
        </p:nvSpPr>
        <p:spPr>
          <a:xfrm>
            <a:off x="838200" y="1514540"/>
            <a:ext cx="10515600" cy="465058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r>
              <a:rPr lang="en-US" sz="3200" b="1" i="0" u="sng" strike="noStrike" cap="none" dirty="0">
                <a:solidFill>
                  <a:schemeClr val="dk1"/>
                </a:solidFill>
                <a:latin typeface="Calibri"/>
                <a:ea typeface="Calibri"/>
                <a:cs typeface="Calibri"/>
                <a:sym typeface="Calibri"/>
              </a:rPr>
              <a:t>Manuscript</a:t>
            </a:r>
            <a:r>
              <a:rPr lang="en-US" sz="3200" b="1" i="0" u="none" strike="noStrike" cap="none" dirty="0">
                <a:solidFill>
                  <a:schemeClr val="dk1"/>
                </a:solidFill>
                <a:latin typeface="Calibri"/>
                <a:ea typeface="Calibri"/>
                <a:cs typeface="Calibri"/>
                <a:sym typeface="Calibri"/>
              </a:rPr>
              <a:t> </a:t>
            </a:r>
          </a:p>
          <a:p>
            <a:pPr marL="228600" marR="0" lvl="0" indent="-2286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The final stage of a research project is the writing of a manuscript </a:t>
            </a:r>
            <a:r>
              <a:rPr lang="en-US" dirty="0"/>
              <a:t>and t</a:t>
            </a:r>
            <a:r>
              <a:rPr lang="en-US" sz="3200" b="0" i="0" u="none" cap="none" dirty="0">
                <a:solidFill>
                  <a:schemeClr val="dk1"/>
                </a:solidFill>
                <a:latin typeface="Calibri"/>
                <a:ea typeface="Calibri"/>
                <a:cs typeface="Calibri"/>
                <a:sym typeface="Calibri"/>
              </a:rPr>
              <a:t>his is </a:t>
            </a:r>
            <a:r>
              <a:rPr lang="en-US" dirty="0"/>
              <a:t>what is </a:t>
            </a:r>
            <a:r>
              <a:rPr lang="en-US" sz="3200" b="0" i="0" u="none" cap="none" dirty="0">
                <a:solidFill>
                  <a:schemeClr val="dk1"/>
                </a:solidFill>
                <a:latin typeface="Calibri"/>
                <a:ea typeface="Calibri"/>
                <a:cs typeface="Calibri"/>
                <a:sym typeface="Calibri"/>
              </a:rPr>
              <a:t>submitted to the journal</a:t>
            </a:r>
            <a:r>
              <a:rPr lang="en-US" dirty="0"/>
              <a:t> (s</a:t>
            </a:r>
            <a:r>
              <a:rPr lang="en-US" sz="3200" b="0" i="0" u="none" cap="none" dirty="0">
                <a:solidFill>
                  <a:schemeClr val="dk1"/>
                </a:solidFill>
                <a:latin typeface="Calibri"/>
                <a:ea typeface="Calibri"/>
                <a:cs typeface="Calibri"/>
                <a:sym typeface="Calibri"/>
              </a:rPr>
              <a:t>ometimes </a:t>
            </a:r>
            <a:r>
              <a:rPr lang="en-US" dirty="0"/>
              <a:t>called a “pre-print”)</a:t>
            </a:r>
          </a:p>
          <a:p>
            <a:pPr marL="228600" marR="0" lvl="0" indent="-228600" algn="l" rtl="0">
              <a:lnSpc>
                <a:spcPct val="100000"/>
              </a:lnSpc>
              <a:spcBef>
                <a:spcPts val="100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ea typeface="Calibri"/>
                <a:cs typeface="Calibri"/>
                <a:sym typeface="Calibri"/>
              </a:rPr>
              <a:t>What is a journal?</a:t>
            </a:r>
          </a:p>
        </p:txBody>
      </p:sp>
      <p:sp>
        <p:nvSpPr>
          <p:cNvPr id="173" name="Shape 173"/>
          <p:cNvSpPr txBox="1">
            <a:spLocks noGrp="1"/>
          </p:cNvSpPr>
          <p:nvPr>
            <p:ph type="body" idx="1"/>
          </p:nvPr>
        </p:nvSpPr>
        <p:spPr>
          <a:xfrm>
            <a:off x="838200" y="1514540"/>
            <a:ext cx="10515600" cy="4650589"/>
          </a:xfrm>
          <a:prstGeom prst="rect">
            <a:avLst/>
          </a:prstGeom>
          <a:noFill/>
          <a:ln>
            <a:noFill/>
          </a:ln>
        </p:spPr>
        <p:txBody>
          <a:bodyPr wrap="square" lIns="91425" tIns="45700" rIns="91425" bIns="45700" anchor="t" anchorCtr="0">
            <a:noAutofit/>
          </a:bodyPr>
          <a:lstStyle/>
          <a:p>
            <a:pPr marL="0" marR="0" lvl="1" indent="0" algn="l" rtl="0">
              <a:lnSpc>
                <a:spcPct val="100000"/>
              </a:lnSpc>
              <a:spcBef>
                <a:spcPts val="0"/>
              </a:spcBef>
              <a:spcAft>
                <a:spcPts val="0"/>
              </a:spcAft>
              <a:buClr>
                <a:schemeClr val="dk1"/>
              </a:buClr>
              <a:buSzPct val="25000"/>
              <a:buFont typeface="Arial"/>
              <a:buNone/>
            </a:pPr>
            <a:r>
              <a:rPr lang="en-US" sz="3200" b="1" i="0" u="sng" strike="noStrike" cap="none" dirty="0">
                <a:solidFill>
                  <a:schemeClr val="dk1"/>
                </a:solidFill>
                <a:latin typeface="Calibri"/>
                <a:ea typeface="Calibri"/>
                <a:cs typeface="Calibri"/>
                <a:sym typeface="Calibri"/>
              </a:rPr>
              <a:t>Journals or Periodicals</a:t>
            </a:r>
          </a:p>
          <a:p>
            <a:pPr marL="685800" marR="0" lvl="2" indent="-228600" algn="l" rtl="0">
              <a:lnSpc>
                <a:spcPct val="100000"/>
              </a:lnSpc>
              <a:spcBef>
                <a:spcPts val="100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A publication intended to further the progress of science, </a:t>
            </a:r>
            <a:r>
              <a:rPr lang="en-US" sz="3200" dirty="0"/>
              <a:t>through</a:t>
            </a:r>
            <a:r>
              <a:rPr lang="en-US" sz="3200" b="0" i="0" u="none" strike="noStrike" cap="none" dirty="0">
                <a:solidFill>
                  <a:schemeClr val="dk1"/>
                </a:solidFill>
                <a:latin typeface="Calibri"/>
                <a:ea typeface="Calibri"/>
                <a:cs typeface="Calibri"/>
                <a:sym typeface="Calibri"/>
              </a:rPr>
              <a:t> new research, opinions, or reviews - </a:t>
            </a:r>
            <a:r>
              <a:rPr lang="en-US" sz="3200" dirty="0"/>
              <a:t>some a</a:t>
            </a:r>
            <a:r>
              <a:rPr lang="en-US" sz="3200" b="0" i="0" u="none" cap="none" dirty="0">
                <a:solidFill>
                  <a:schemeClr val="dk1"/>
                </a:solidFill>
                <a:latin typeface="Calibri"/>
                <a:ea typeface="Calibri"/>
                <a:cs typeface="Calibri"/>
                <a:sym typeface="Calibri"/>
              </a:rPr>
              <a:t>rticles </a:t>
            </a:r>
            <a:r>
              <a:rPr lang="en-US" sz="3200" dirty="0"/>
              <a:t>will also undergo peer review </a:t>
            </a:r>
          </a:p>
          <a:p>
            <a:pPr marL="1143000" marR="0" lvl="3" indent="-228600" algn="l" rtl="0">
              <a:lnSpc>
                <a:spcPct val="100000"/>
              </a:lnSpc>
              <a:spcBef>
                <a:spcPts val="1000"/>
              </a:spcBef>
              <a:spcAft>
                <a:spcPts val="0"/>
              </a:spcAft>
              <a:buClr>
                <a:schemeClr val="dk1"/>
              </a:buClr>
              <a:buSzPct val="100000"/>
              <a:buFont typeface="Arial"/>
              <a:buChar char="•"/>
            </a:pPr>
            <a:r>
              <a:rPr lang="en-US" sz="3200" b="1" i="0" u="none" strike="noStrike" cap="none" dirty="0">
                <a:solidFill>
                  <a:schemeClr val="dk1"/>
                </a:solidFill>
                <a:latin typeface="Calibri"/>
                <a:ea typeface="Calibri"/>
                <a:cs typeface="Calibri"/>
                <a:sym typeface="Calibri"/>
              </a:rPr>
              <a:t>Examples:</a:t>
            </a:r>
          </a:p>
          <a:p>
            <a:pPr marL="1600200" marR="0" lvl="4" indent="-228600" algn="l" rtl="0">
              <a:lnSpc>
                <a:spcPct val="100000"/>
              </a:lnSpc>
              <a:spcBef>
                <a:spcPts val="1000"/>
              </a:spcBef>
              <a:spcAft>
                <a:spcPts val="0"/>
              </a:spcAft>
              <a:buClr>
                <a:schemeClr val="dk1"/>
              </a:buClr>
              <a:buSzPct val="100000"/>
              <a:buFont typeface="Arial"/>
              <a:buChar char="•"/>
            </a:pPr>
            <a:r>
              <a:rPr lang="en-US" sz="3200" i="0" u="none" strike="noStrike" cap="none" dirty="0">
                <a:solidFill>
                  <a:schemeClr val="dk1"/>
                </a:solidFill>
              </a:rPr>
              <a:t>Nature</a:t>
            </a:r>
          </a:p>
          <a:p>
            <a:pPr marL="1600200" marR="0" lvl="4" indent="-228600" algn="l" rtl="0">
              <a:lnSpc>
                <a:spcPct val="100000"/>
              </a:lnSpc>
              <a:spcBef>
                <a:spcPts val="1000"/>
              </a:spcBef>
              <a:spcAft>
                <a:spcPts val="0"/>
              </a:spcAft>
              <a:buClr>
                <a:schemeClr val="dk1"/>
              </a:buClr>
              <a:buSzPct val="100000"/>
              <a:buFont typeface="Arial"/>
              <a:buChar char="•"/>
            </a:pPr>
            <a:r>
              <a:rPr lang="en-US" sz="3200" dirty="0"/>
              <a:t>American Journal of Hypertension</a:t>
            </a:r>
          </a:p>
          <a:p>
            <a:pPr marL="1600200" marR="0" lvl="4" indent="-228600" algn="l" rtl="0">
              <a:lnSpc>
                <a:spcPct val="100000"/>
              </a:lnSpc>
              <a:spcBef>
                <a:spcPts val="1000"/>
              </a:spcBef>
              <a:spcAft>
                <a:spcPts val="0"/>
              </a:spcAft>
              <a:buClr>
                <a:schemeClr val="dk1"/>
              </a:buClr>
              <a:buSzPct val="100000"/>
              <a:buFont typeface="Arial"/>
              <a:buChar char="•"/>
            </a:pPr>
            <a:r>
              <a:rPr lang="en-US" sz="3200" i="0" u="none" strike="noStrike" cap="none" dirty="0">
                <a:solidFill>
                  <a:schemeClr val="dk1"/>
                </a:solidFill>
              </a:rPr>
              <a:t>Journal of Cell Biology</a:t>
            </a:r>
          </a:p>
        </p:txBody>
      </p:sp>
      <p:sp>
        <p:nvSpPr>
          <p:cNvPr id="174" name="Shape 17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11</a:t>
            </a:fld>
            <a:endParaRPr lang="en-US"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2" end="2"/>
                                            </p:txEl>
                                          </p:spTgt>
                                        </p:tgtEl>
                                        <p:attrNameLst>
                                          <p:attrName>style.visibility</p:attrName>
                                        </p:attrNameLst>
                                      </p:cBhvr>
                                      <p:to>
                                        <p:strVal val="visible"/>
                                      </p:to>
                                    </p:set>
                                    <p:animEffect transition="in" filter="fade">
                                      <p:cBhvr>
                                        <p:cTn id="7" dur="500"/>
                                        <p:tgtEl>
                                          <p:spTgt spid="17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3" end="3"/>
                                            </p:txEl>
                                          </p:spTgt>
                                        </p:tgtEl>
                                        <p:attrNameLst>
                                          <p:attrName>style.visibility</p:attrName>
                                        </p:attrNameLst>
                                      </p:cBhvr>
                                      <p:to>
                                        <p:strVal val="visible"/>
                                      </p:to>
                                    </p:set>
                                    <p:animEffect transition="in" filter="fade">
                                      <p:cBhvr>
                                        <p:cTn id="12" dur="500"/>
                                        <p:tgtEl>
                                          <p:spTgt spid="17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4" end="4"/>
                                            </p:txEl>
                                          </p:spTgt>
                                        </p:tgtEl>
                                        <p:attrNameLst>
                                          <p:attrName>style.visibility</p:attrName>
                                        </p:attrNameLst>
                                      </p:cBhvr>
                                      <p:to>
                                        <p:strVal val="visible"/>
                                      </p:to>
                                    </p:set>
                                    <p:animEffect transition="in" filter="fade">
                                      <p:cBhvr>
                                        <p:cTn id="17" dur="500"/>
                                        <p:tgtEl>
                                          <p:spTgt spid="17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5" end="5"/>
                                            </p:txEl>
                                          </p:spTgt>
                                        </p:tgtEl>
                                        <p:attrNameLst>
                                          <p:attrName>style.visibility</p:attrName>
                                        </p:attrNameLst>
                                      </p:cBhvr>
                                      <p:to>
                                        <p:strVal val="visible"/>
                                      </p:to>
                                    </p:set>
                                    <p:animEffect transition="in" filter="fade">
                                      <p:cBhvr>
                                        <p:cTn id="22" dur="500"/>
                                        <p:tgtEl>
                                          <p:spTgt spid="1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ea typeface="Calibri"/>
                <a:cs typeface="Calibri"/>
                <a:sym typeface="Calibri"/>
              </a:rPr>
              <a:t>Peer Review</a:t>
            </a:r>
          </a:p>
        </p:txBody>
      </p:sp>
      <p:sp>
        <p:nvSpPr>
          <p:cNvPr id="180" name="Shape 180"/>
          <p:cNvSpPr txBox="1">
            <a:spLocks noGrp="1"/>
          </p:cNvSpPr>
          <p:nvPr>
            <p:ph type="body" idx="1"/>
          </p:nvPr>
        </p:nvSpPr>
        <p:spPr>
          <a:xfrm>
            <a:off x="838200" y="1514540"/>
            <a:ext cx="10515600" cy="465058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r>
              <a:rPr lang="en-US" sz="3200" b="1" i="0" u="sng" strike="noStrike" cap="none" dirty="0">
                <a:solidFill>
                  <a:schemeClr val="dk1"/>
                </a:solidFill>
                <a:latin typeface="Calibri"/>
                <a:ea typeface="Calibri"/>
                <a:cs typeface="Calibri"/>
                <a:sym typeface="Calibri"/>
              </a:rPr>
              <a:t>Peer Reviewed (also know as refereeing) </a:t>
            </a:r>
            <a:r>
              <a:rPr lang="en-US" sz="3200" b="1" i="0" u="none" strike="noStrike" cap="none" dirty="0">
                <a:solidFill>
                  <a:schemeClr val="dk1"/>
                </a:solidFill>
                <a:latin typeface="Calibri"/>
                <a:ea typeface="Calibri"/>
                <a:cs typeface="Calibri"/>
                <a:sym typeface="Calibri"/>
              </a:rPr>
              <a:t>- </a:t>
            </a:r>
          </a:p>
          <a:p>
            <a:pPr marR="0" lvl="1" algn="l" rtl="0">
              <a:lnSpc>
                <a:spcPct val="100000"/>
              </a:lnSpc>
              <a:spcBef>
                <a:spcPts val="0"/>
              </a:spcBef>
              <a:spcAft>
                <a:spcPts val="0"/>
              </a:spcAft>
              <a:buClr>
                <a:schemeClr val="dk1"/>
              </a:buClr>
              <a:buSzPct val="100000"/>
              <a:buFont typeface="Arial"/>
            </a:pPr>
            <a:r>
              <a:rPr lang="en-US" sz="3200" b="0" i="0" u="none" strike="noStrike" cap="none" dirty="0">
                <a:solidFill>
                  <a:schemeClr val="dk1"/>
                </a:solidFill>
                <a:latin typeface="Calibri"/>
                <a:ea typeface="Calibri"/>
                <a:cs typeface="Calibri"/>
                <a:sym typeface="Calibri"/>
              </a:rPr>
              <a:t>Process of subjecting an author's research or ideas to the </a:t>
            </a:r>
            <a:r>
              <a:rPr lang="en-US" sz="3200" b="0" i="1" u="none" strike="noStrike" cap="none" dirty="0">
                <a:solidFill>
                  <a:schemeClr val="dk1"/>
                </a:solidFill>
                <a:latin typeface="Calibri"/>
                <a:ea typeface="Calibri"/>
                <a:cs typeface="Calibri"/>
                <a:sym typeface="Calibri"/>
              </a:rPr>
              <a:t>scrutiny </a:t>
            </a:r>
            <a:r>
              <a:rPr lang="en-US" sz="3200" b="0" i="0" u="none" strike="noStrike" cap="none" dirty="0">
                <a:solidFill>
                  <a:schemeClr val="dk1"/>
                </a:solidFill>
                <a:latin typeface="Calibri"/>
                <a:ea typeface="Calibri"/>
                <a:cs typeface="Calibri"/>
                <a:sym typeface="Calibri"/>
              </a:rPr>
              <a:t>of others who are experts in the same field, </a:t>
            </a:r>
            <a:r>
              <a:rPr lang="en-US" sz="3200" b="0" i="1" u="none" strike="noStrike" cap="none" dirty="0">
                <a:solidFill>
                  <a:schemeClr val="dk1"/>
                </a:solidFill>
                <a:latin typeface="Calibri"/>
                <a:ea typeface="Calibri"/>
                <a:cs typeface="Calibri"/>
                <a:sym typeface="Calibri"/>
              </a:rPr>
              <a:t>before </a:t>
            </a:r>
            <a:r>
              <a:rPr lang="en-US" sz="3200" dirty="0"/>
              <a:t>the manuscript is </a:t>
            </a:r>
            <a:r>
              <a:rPr lang="en-US" sz="3200" b="0" i="1" u="none" strike="noStrike" cap="none" dirty="0">
                <a:solidFill>
                  <a:schemeClr val="dk1"/>
                </a:solidFill>
                <a:latin typeface="Calibri"/>
                <a:ea typeface="Calibri"/>
                <a:cs typeface="Calibri"/>
                <a:sym typeface="Calibri"/>
              </a:rPr>
              <a:t>published </a:t>
            </a:r>
          </a:p>
          <a:p>
            <a:pPr marL="457200" marR="0" lvl="0" indent="0" algn="l" rtl="0">
              <a:lnSpc>
                <a:spcPct val="100000"/>
              </a:lnSpc>
              <a:spcBef>
                <a:spcPts val="0"/>
              </a:spcBef>
              <a:spcAft>
                <a:spcPts val="0"/>
              </a:spcAft>
              <a:buNone/>
            </a:pPr>
            <a:endParaRPr sz="3200" dirty="0"/>
          </a:p>
          <a:p>
            <a:pPr marR="0" lvl="1" algn="l" rtl="0">
              <a:lnSpc>
                <a:spcPct val="100000"/>
              </a:lnSpc>
              <a:spcBef>
                <a:spcPts val="0"/>
              </a:spcBef>
              <a:spcAft>
                <a:spcPts val="0"/>
              </a:spcAft>
              <a:buClr>
                <a:schemeClr val="dk1"/>
              </a:buClr>
              <a:buSzPct val="100000"/>
              <a:buFont typeface="Arial"/>
            </a:pPr>
            <a:r>
              <a:rPr lang="en-US" sz="3200" b="0" i="0" u="none" strike="noStrike" cap="none" dirty="0">
                <a:solidFill>
                  <a:schemeClr val="dk1"/>
                </a:solidFill>
                <a:latin typeface="Calibri"/>
                <a:ea typeface="Calibri"/>
                <a:cs typeface="Calibri"/>
                <a:sym typeface="Calibri"/>
              </a:rPr>
              <a:t>The peer review (a</a:t>
            </a:r>
            <a:r>
              <a:rPr lang="en-US" sz="3200" dirty="0"/>
              <a:t>n expert on the article’s topic)</a:t>
            </a:r>
            <a:r>
              <a:rPr lang="en-US" sz="3200" b="0" i="0" u="none" strike="noStrike" cap="none" dirty="0">
                <a:solidFill>
                  <a:schemeClr val="dk1"/>
                </a:solidFill>
                <a:latin typeface="Calibri"/>
                <a:ea typeface="Calibri"/>
                <a:cs typeface="Calibri"/>
                <a:sym typeface="Calibri"/>
              </a:rPr>
              <a:t> helps the publisher decide whether the work should be accepted, considered acceptable with revisions, or rejected</a:t>
            </a:r>
            <a:endParaRPr sz="32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100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12</a:t>
            </a:fld>
            <a:endParaRPr lang="en-US"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
                                            <p:txEl>
                                              <p:pRg st="1" end="1"/>
                                            </p:txEl>
                                          </p:spTgt>
                                        </p:tgtEl>
                                        <p:attrNameLst>
                                          <p:attrName>style.visibility</p:attrName>
                                        </p:attrNameLst>
                                      </p:cBhvr>
                                      <p:to>
                                        <p:strVal val="visible"/>
                                      </p:to>
                                    </p:set>
                                    <p:animEffect transition="in" filter="fade">
                                      <p:cBhvr>
                                        <p:cTn id="7" dur="500"/>
                                        <p:tgtEl>
                                          <p:spTgt spid="1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0">
                                            <p:txEl>
                                              <p:pRg st="3" end="3"/>
                                            </p:txEl>
                                          </p:spTgt>
                                        </p:tgtEl>
                                        <p:attrNameLst>
                                          <p:attrName>style.visibility</p:attrName>
                                        </p:attrNameLst>
                                      </p:cBhvr>
                                      <p:to>
                                        <p:strVal val="visible"/>
                                      </p:to>
                                    </p:set>
                                    <p:animEffect transition="in" filter="fade">
                                      <p:cBhvr>
                                        <p:cTn id="12" dur="500"/>
                                        <p:tgtEl>
                                          <p:spTgt spid="1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86"/>
        <p:cNvGrpSpPr/>
        <p:nvPr/>
      </p:nvGrpSpPr>
      <p:grpSpPr>
        <a:xfrm>
          <a:off x="0" y="0"/>
          <a:ext cx="0" cy="0"/>
          <a:chOff x="0" y="0"/>
          <a:chExt cx="0" cy="0"/>
        </a:xfrm>
      </p:grpSpPr>
      <p:sp>
        <p:nvSpPr>
          <p:cNvPr id="189" name="Shape 189"/>
          <p:cNvSpPr txBox="1">
            <a:spLocks noGrp="1"/>
          </p:cNvSpPr>
          <p:nvPr>
            <p:ph type="sldNum" idx="12"/>
          </p:nvPr>
        </p:nvSpPr>
        <p:spPr>
          <a:xfrm>
            <a:off x="8610600" y="6356350"/>
            <a:ext cx="2743200" cy="365100"/>
          </a:xfrm>
          <a:prstGeom prst="rect">
            <a:avLst/>
          </a:prstGeom>
        </p:spPr>
        <p:txBody>
          <a:bodyPr wrap="square"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smtClean="0"/>
              <a:t>13</a:t>
            </a:fld>
            <a:endParaRPr lang="en-US"/>
          </a:p>
        </p:txBody>
      </p:sp>
      <p:pic>
        <p:nvPicPr>
          <p:cNvPr id="190" name="Shape 190" descr="Journal-Submission-Process-Actions-revised-copy.png"/>
          <p:cNvPicPr preferRelativeResize="0"/>
          <p:nvPr/>
        </p:nvPicPr>
        <p:blipFill>
          <a:blip r:embed="rId3">
            <a:alphaModFix/>
          </a:blip>
          <a:stretch>
            <a:fillRect/>
          </a:stretch>
        </p:blipFill>
        <p:spPr>
          <a:xfrm>
            <a:off x="352916" y="0"/>
            <a:ext cx="11486169" cy="6925475"/>
          </a:xfrm>
          <a:prstGeom prst="rect">
            <a:avLst/>
          </a:prstGeom>
          <a:noFill/>
          <a:ln>
            <a:noFill/>
          </a:ln>
        </p:spPr>
      </p:pic>
      <p:sp>
        <p:nvSpPr>
          <p:cNvPr id="191" name="Shape 191"/>
          <p:cNvSpPr txBox="1"/>
          <p:nvPr/>
        </p:nvSpPr>
        <p:spPr>
          <a:xfrm>
            <a:off x="296975" y="6492900"/>
            <a:ext cx="6137100" cy="365100"/>
          </a:xfrm>
          <a:prstGeom prst="rect">
            <a:avLst/>
          </a:prstGeom>
          <a:noFill/>
          <a:ln>
            <a:noFill/>
          </a:ln>
        </p:spPr>
        <p:txBody>
          <a:bodyPr wrap="square" lIns="91425" tIns="91425" rIns="91425" bIns="91425" anchor="t" anchorCtr="0">
            <a:noAutofit/>
          </a:bodyPr>
          <a:lstStyle/>
          <a:p>
            <a:pPr lvl="0">
              <a:spcBef>
                <a:spcPts val="0"/>
              </a:spcBef>
              <a:buNone/>
            </a:pPr>
            <a:r>
              <a:rPr lang="en-US" dirty="0">
                <a:latin typeface="Calibri" panose="020F0502020204030204" pitchFamily="34" charset="0"/>
              </a:rPr>
              <a:t>image from https://wordvice.com/journal-submission-rebuttal-letter/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38200" y="365125"/>
            <a:ext cx="10515600" cy="10206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dirty="0"/>
              <a:t>So, w</a:t>
            </a:r>
            <a:r>
              <a:rPr lang="en-US" sz="4400" b="0" i="0" u="none" strike="noStrike" cap="none" dirty="0">
                <a:solidFill>
                  <a:schemeClr val="dk1"/>
                </a:solidFill>
                <a:ea typeface="Calibri"/>
                <a:cs typeface="Calibri"/>
                <a:sym typeface="Calibri"/>
              </a:rPr>
              <a:t>hat is a manuscript? (</a:t>
            </a:r>
            <a:r>
              <a:rPr lang="en-US" sz="4400" b="0" i="0" u="none" strike="noStrike" cap="none" dirty="0" err="1">
                <a:solidFill>
                  <a:schemeClr val="dk1"/>
                </a:solidFill>
                <a:ea typeface="Calibri"/>
                <a:cs typeface="Calibri"/>
                <a:sym typeface="Calibri"/>
              </a:rPr>
              <a:t>redux</a:t>
            </a:r>
            <a:r>
              <a:rPr lang="en-US" sz="4400" b="0" i="0" u="none" strike="noStrike" cap="none" dirty="0">
                <a:solidFill>
                  <a:schemeClr val="dk1"/>
                </a:solidFill>
                <a:ea typeface="Calibri"/>
                <a:cs typeface="Calibri"/>
                <a:sym typeface="Calibri"/>
              </a:rPr>
              <a:t>)</a:t>
            </a:r>
          </a:p>
        </p:txBody>
      </p:sp>
      <p:sp>
        <p:nvSpPr>
          <p:cNvPr id="197" name="Shape 197"/>
          <p:cNvSpPr txBox="1">
            <a:spLocks noGrp="1"/>
          </p:cNvSpPr>
          <p:nvPr>
            <p:ph type="body" idx="1"/>
          </p:nvPr>
        </p:nvSpPr>
        <p:spPr>
          <a:xfrm>
            <a:off x="838200" y="1514540"/>
            <a:ext cx="10515600" cy="4650600"/>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ct val="100000"/>
              <a:buFont typeface="Arial"/>
              <a:buChar char="•"/>
            </a:pPr>
            <a:r>
              <a:rPr lang="en-US" dirty="0"/>
              <a:t>Remember:</a:t>
            </a:r>
            <a:r>
              <a:rPr lang="en-US" b="0" i="0" u="none" strike="noStrike" cap="none" dirty="0">
                <a:solidFill>
                  <a:schemeClr val="dk1"/>
                </a:solidFill>
                <a:latin typeface="Calibri"/>
                <a:ea typeface="Calibri"/>
                <a:cs typeface="Calibri"/>
                <a:sym typeface="Calibri"/>
              </a:rPr>
              <a:t> </a:t>
            </a:r>
          </a:p>
          <a:p>
            <a:pPr marR="0" lvl="1" algn="l" rtl="0">
              <a:lnSpc>
                <a:spcPct val="100000"/>
              </a:lnSpc>
              <a:spcBef>
                <a:spcPts val="0"/>
              </a:spcBef>
              <a:spcAft>
                <a:spcPts val="0"/>
              </a:spcAft>
              <a:buClr>
                <a:schemeClr val="dk1"/>
              </a:buClr>
              <a:buSzPct val="100000"/>
              <a:buFont typeface="Arial"/>
            </a:pPr>
            <a:r>
              <a:rPr lang="en-US" sz="3200" dirty="0"/>
              <a:t>A manuscript is t</a:t>
            </a:r>
            <a:r>
              <a:rPr lang="en-US" sz="3200" b="0" i="0" u="none" strike="noStrike" cap="none" dirty="0">
                <a:solidFill>
                  <a:schemeClr val="dk1"/>
                </a:solidFill>
                <a:latin typeface="Calibri"/>
                <a:ea typeface="Calibri"/>
                <a:cs typeface="Calibri"/>
                <a:sym typeface="Calibri"/>
              </a:rPr>
              <a:t>he final stage of a research project </a:t>
            </a:r>
            <a:r>
              <a:rPr lang="en-US" sz="3200" dirty="0"/>
              <a:t>and the </a:t>
            </a:r>
            <a:r>
              <a:rPr lang="en-US" sz="3200" b="0" i="0" u="none" strike="noStrike" cap="none" dirty="0">
                <a:solidFill>
                  <a:schemeClr val="dk1"/>
                </a:solidFill>
                <a:latin typeface="Calibri"/>
                <a:ea typeface="Calibri"/>
                <a:cs typeface="Calibri"/>
                <a:sym typeface="Calibri"/>
              </a:rPr>
              <a:t>manuscript first submitted </a:t>
            </a:r>
            <a:r>
              <a:rPr lang="en-US" sz="3200" dirty="0"/>
              <a:t>may be called a “</a:t>
            </a:r>
            <a:r>
              <a:rPr lang="en-US" sz="3200" b="1" dirty="0"/>
              <a:t>pre-print</a:t>
            </a:r>
            <a:r>
              <a:rPr lang="en-US" sz="3200" dirty="0"/>
              <a:t>”</a:t>
            </a:r>
          </a:p>
          <a:p>
            <a:pPr marR="0" lvl="1" algn="l" rtl="0">
              <a:lnSpc>
                <a:spcPct val="100000"/>
              </a:lnSpc>
              <a:spcBef>
                <a:spcPts val="0"/>
              </a:spcBef>
              <a:spcAft>
                <a:spcPts val="0"/>
              </a:spcAft>
              <a:buClr>
                <a:schemeClr val="dk1"/>
              </a:buClr>
              <a:buSzPct val="100000"/>
              <a:buFont typeface="Arial"/>
            </a:pPr>
            <a:endParaRPr lang="en-US" sz="3200" dirty="0"/>
          </a:p>
          <a:p>
            <a:pPr marR="0" lvl="1" algn="l" rtl="0">
              <a:lnSpc>
                <a:spcPct val="100000"/>
              </a:lnSpc>
              <a:spcBef>
                <a:spcPts val="0"/>
              </a:spcBef>
              <a:spcAft>
                <a:spcPts val="0"/>
              </a:spcAft>
              <a:buSzPct val="100000"/>
            </a:pPr>
            <a:r>
              <a:rPr lang="en-US" sz="3200" i="1" dirty="0"/>
              <a:t>After </a:t>
            </a:r>
            <a:r>
              <a:rPr lang="en-US" sz="3200" dirty="0"/>
              <a:t>peer review and author changes, that manuscript is called a “</a:t>
            </a:r>
            <a:r>
              <a:rPr lang="en-US" sz="3200" b="1" dirty="0"/>
              <a:t>post-print</a:t>
            </a:r>
            <a:r>
              <a:rPr lang="en-US" sz="3200" dirty="0"/>
              <a:t>”</a:t>
            </a:r>
          </a:p>
          <a:p>
            <a:pPr marL="228600" marR="0" lvl="0" indent="-228600" algn="l" rtl="0">
              <a:lnSpc>
                <a:spcPct val="100000"/>
              </a:lnSpc>
              <a:spcBef>
                <a:spcPts val="1000"/>
              </a:spcBef>
              <a:buClr>
                <a:schemeClr val="dk1"/>
              </a:buClr>
              <a:buSzPct val="100000"/>
              <a:buFont typeface="Arial"/>
              <a:buNone/>
            </a:pPr>
            <a:endParaRPr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14</a:t>
            </a:fld>
            <a:endParaRPr lang="en-US"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1" end="1"/>
                                            </p:txEl>
                                          </p:spTgt>
                                        </p:tgtEl>
                                        <p:attrNameLst>
                                          <p:attrName>style.visibility</p:attrName>
                                        </p:attrNameLst>
                                      </p:cBhvr>
                                      <p:to>
                                        <p:strVal val="visible"/>
                                      </p:to>
                                    </p:set>
                                    <p:animEffect transition="in" filter="fade">
                                      <p:cBhvr>
                                        <p:cTn id="7" dur="500"/>
                                        <p:tgtEl>
                                          <p:spTgt spid="1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3" end="3"/>
                                            </p:txEl>
                                          </p:spTgt>
                                        </p:tgtEl>
                                        <p:attrNameLst>
                                          <p:attrName>style.visibility</p:attrName>
                                        </p:attrNameLst>
                                      </p:cBhvr>
                                      <p:to>
                                        <p:strVal val="visible"/>
                                      </p:to>
                                    </p:set>
                                    <p:animEffect transition="in" filter="fade">
                                      <p:cBhvr>
                                        <p:cTn id="12" dur="500"/>
                                        <p:tgtEl>
                                          <p:spTgt spid="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p:nvPr/>
        </p:nvSpPr>
        <p:spPr>
          <a:xfrm>
            <a:off x="1745450" y="4226975"/>
            <a:ext cx="4552800" cy="1230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dirty="0">
                <a:latin typeface="Calibri"/>
                <a:ea typeface="Calibri"/>
                <a:cs typeface="Calibri"/>
                <a:sym typeface="Calibri"/>
              </a:rPr>
              <a:t>Search engine that includes the Medline database with citations from over 5,600 journals - current tally is over 28 million citations in PubMed</a:t>
            </a:r>
          </a:p>
        </p:txBody>
      </p:sp>
      <p:sp>
        <p:nvSpPr>
          <p:cNvPr id="204" name="Shape 204"/>
          <p:cNvSpPr txBox="1">
            <a:spLocks noGrp="1"/>
          </p:cNvSpPr>
          <p:nvPr>
            <p:ph type="title"/>
          </p:nvPr>
        </p:nvSpPr>
        <p:spPr>
          <a:xfrm rot="-5400000">
            <a:off x="-2485000" y="2930550"/>
            <a:ext cx="6435000" cy="10206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dirty="0" err="1"/>
              <a:t>Pubmed</a:t>
            </a:r>
            <a:r>
              <a:rPr lang="en-US" dirty="0"/>
              <a:t> VS PMC</a:t>
            </a:r>
          </a:p>
        </p:txBody>
      </p:sp>
      <p:pic>
        <p:nvPicPr>
          <p:cNvPr id="205" name="Shape 205"/>
          <p:cNvPicPr preferRelativeResize="0"/>
          <p:nvPr/>
        </p:nvPicPr>
        <p:blipFill rotWithShape="1">
          <a:blip r:embed="rId3">
            <a:alphaModFix/>
          </a:blip>
          <a:srcRect/>
          <a:stretch/>
        </p:blipFill>
        <p:spPr>
          <a:xfrm>
            <a:off x="1811800" y="3019962"/>
            <a:ext cx="2468370" cy="978105"/>
          </a:xfrm>
          <a:prstGeom prst="rect">
            <a:avLst/>
          </a:prstGeom>
          <a:noFill/>
          <a:ln>
            <a:noFill/>
          </a:ln>
        </p:spPr>
      </p:pic>
      <p:pic>
        <p:nvPicPr>
          <p:cNvPr id="206" name="Shape 206"/>
          <p:cNvPicPr preferRelativeResize="0"/>
          <p:nvPr/>
        </p:nvPicPr>
        <p:blipFill>
          <a:blip r:embed="rId4">
            <a:alphaModFix/>
          </a:blip>
          <a:stretch>
            <a:fillRect/>
          </a:stretch>
        </p:blipFill>
        <p:spPr>
          <a:xfrm>
            <a:off x="3952875" y="223371"/>
            <a:ext cx="4286250" cy="1857375"/>
          </a:xfrm>
          <a:prstGeom prst="rect">
            <a:avLst/>
          </a:prstGeom>
          <a:noFill/>
          <a:ln>
            <a:noFill/>
          </a:ln>
        </p:spPr>
      </p:pic>
      <p:cxnSp>
        <p:nvCxnSpPr>
          <p:cNvPr id="207" name="Shape 207"/>
          <p:cNvCxnSpPr/>
          <p:nvPr/>
        </p:nvCxnSpPr>
        <p:spPr>
          <a:xfrm>
            <a:off x="7583050" y="2239013"/>
            <a:ext cx="663000" cy="555000"/>
          </a:xfrm>
          <a:prstGeom prst="straightConnector1">
            <a:avLst/>
          </a:prstGeom>
          <a:noFill/>
          <a:ln w="9525" cap="flat" cmpd="sng">
            <a:solidFill>
              <a:srgbClr val="FF0000"/>
            </a:solidFill>
            <a:prstDash val="solid"/>
            <a:round/>
            <a:headEnd type="none" w="lg" len="lg"/>
            <a:tailEnd type="triangle" w="lg" len="lg"/>
          </a:ln>
        </p:spPr>
      </p:cxnSp>
      <p:cxnSp>
        <p:nvCxnSpPr>
          <p:cNvPr id="208" name="Shape 208"/>
          <p:cNvCxnSpPr/>
          <p:nvPr/>
        </p:nvCxnSpPr>
        <p:spPr>
          <a:xfrm rot="5400000">
            <a:off x="3898875" y="2277113"/>
            <a:ext cx="663000" cy="555000"/>
          </a:xfrm>
          <a:prstGeom prst="straightConnector1">
            <a:avLst/>
          </a:prstGeom>
          <a:noFill/>
          <a:ln w="9525" cap="flat" cmpd="sng">
            <a:solidFill>
              <a:srgbClr val="FF0000"/>
            </a:solidFill>
            <a:prstDash val="solid"/>
            <a:round/>
            <a:headEnd type="none" w="lg" len="lg"/>
            <a:tailEnd type="triangle" w="lg" len="lg"/>
          </a:ln>
        </p:spPr>
      </p:cxnSp>
      <p:sp>
        <p:nvSpPr>
          <p:cNvPr id="209" name="Shape 209"/>
          <p:cNvSpPr/>
          <p:nvPr/>
        </p:nvSpPr>
        <p:spPr>
          <a:xfrm>
            <a:off x="6813650" y="4226975"/>
            <a:ext cx="4916700" cy="13995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dirty="0">
                <a:solidFill>
                  <a:schemeClr val="dk1"/>
                </a:solidFill>
                <a:latin typeface="Calibri"/>
                <a:ea typeface="Calibri"/>
                <a:cs typeface="Calibri"/>
                <a:sym typeface="Calibri"/>
              </a:rPr>
              <a:t>PMC - A free digital repository that archives publicly accessible </a:t>
            </a:r>
            <a:r>
              <a:rPr lang="en-US" sz="2400" b="1" dirty="0">
                <a:solidFill>
                  <a:schemeClr val="dk1"/>
                </a:solidFill>
                <a:latin typeface="Calibri"/>
                <a:ea typeface="Calibri"/>
                <a:cs typeface="Calibri"/>
                <a:sym typeface="Calibri"/>
              </a:rPr>
              <a:t>full-text scholarly articles</a:t>
            </a:r>
            <a:r>
              <a:rPr lang="en-US" sz="2400" dirty="0">
                <a:solidFill>
                  <a:schemeClr val="dk1"/>
                </a:solidFill>
                <a:latin typeface="Calibri"/>
                <a:ea typeface="Calibri"/>
                <a:cs typeface="Calibri"/>
                <a:sym typeface="Calibri"/>
              </a:rPr>
              <a:t> that have been published within the biomedical and life sciences journal literature and currently has 4.5 million articles</a:t>
            </a:r>
          </a:p>
          <a:p>
            <a:pPr marL="0" marR="0" lvl="0" indent="0" algn="l" rtl="0">
              <a:spcBef>
                <a:spcPts val="0"/>
              </a:spcBef>
              <a:buNone/>
            </a:pPr>
            <a:endParaRPr sz="2400" b="1" u="sng" dirty="0">
              <a:solidFill>
                <a:schemeClr val="dk1"/>
              </a:solidFill>
              <a:latin typeface="Calibri"/>
              <a:ea typeface="Calibri"/>
              <a:cs typeface="Calibri"/>
              <a:sym typeface="Calibri"/>
            </a:endParaRPr>
          </a:p>
        </p:txBody>
      </p:sp>
      <p:pic>
        <p:nvPicPr>
          <p:cNvPr id="210" name="Shape 210" descr="revised pubmed_central copy copy.png"/>
          <p:cNvPicPr preferRelativeResize="0"/>
          <p:nvPr/>
        </p:nvPicPr>
        <p:blipFill>
          <a:blip r:embed="rId5">
            <a:alphaModFix/>
          </a:blip>
          <a:stretch>
            <a:fillRect/>
          </a:stretch>
        </p:blipFill>
        <p:spPr>
          <a:xfrm>
            <a:off x="6979625" y="3019962"/>
            <a:ext cx="3459458" cy="996464"/>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15</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fade">
                                      <p:cBhvr>
                                        <p:cTn id="13" dur="500"/>
                                        <p:tgtEl>
                                          <p:spTgt spid="2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0"/>
                                        </p:tgtEl>
                                        <p:attrNameLst>
                                          <p:attrName>style.visibility</p:attrName>
                                        </p:attrNameLst>
                                      </p:cBhvr>
                                      <p:to>
                                        <p:strVal val="visible"/>
                                      </p:to>
                                    </p:set>
                                    <p:animEffect transition="in" filter="fade">
                                      <p:cBhvr>
                                        <p:cTn id="18" dur="500"/>
                                        <p:tgtEl>
                                          <p:spTgt spid="2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9"/>
                                        </p:tgtEl>
                                        <p:attrNameLst>
                                          <p:attrName>style.visibility</p:attrName>
                                        </p:attrNameLst>
                                      </p:cBhvr>
                                      <p:to>
                                        <p:strVal val="visible"/>
                                      </p:to>
                                    </p:set>
                                    <p:animEffect transition="in" filter="fade">
                                      <p:cBhvr>
                                        <p:cTn id="21" dur="500"/>
                                        <p:tgtEl>
                                          <p:spTgt spid="209"/>
                                        </p:tgtEl>
                                      </p:cBhvr>
                                    </p:animEffect>
                                  </p:childTnLst>
                                </p:cTn>
                              </p:par>
                              <p:par>
                                <p:cTn id="22" presetID="10" presetClass="entr" presetSubtype="0" fill="hold" nodeType="with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fade">
                                      <p:cBhvr>
                                        <p:cTn id="24"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838200" y="1393328"/>
            <a:ext cx="10515600" cy="4650600"/>
          </a:xfrm>
          <a:prstGeom prst="rect">
            <a:avLst/>
          </a:prstGeom>
        </p:spPr>
        <p:txBody>
          <a:bodyPr wrap="square" lIns="91425" tIns="91425" rIns="91425" bIns="91425" anchor="t" anchorCtr="0">
            <a:noAutofit/>
          </a:bodyPr>
          <a:lstStyle/>
          <a:p>
            <a:pPr lvl="0">
              <a:spcBef>
                <a:spcPts val="0"/>
              </a:spcBef>
              <a:buNone/>
            </a:pPr>
            <a:r>
              <a:rPr lang="en-US" b="1" u="sng" dirty="0"/>
              <a:t>Public access</a:t>
            </a:r>
            <a:r>
              <a:rPr lang="en-US" b="1" dirty="0"/>
              <a:t> </a:t>
            </a:r>
            <a:r>
              <a:rPr lang="en-US" dirty="0"/>
              <a:t>- NIH funded research must be available free to the public through PubMed Central within 12 months of publication</a:t>
            </a:r>
          </a:p>
          <a:p>
            <a:pPr lvl="0">
              <a:spcBef>
                <a:spcPts val="0"/>
              </a:spcBef>
              <a:buNone/>
            </a:pPr>
            <a:endParaRPr sz="1800" dirty="0"/>
          </a:p>
          <a:p>
            <a:pPr lvl="0">
              <a:spcBef>
                <a:spcPts val="0"/>
              </a:spcBef>
              <a:buNone/>
            </a:pPr>
            <a:r>
              <a:rPr lang="en-US" b="1" u="sng" dirty="0"/>
              <a:t>Open access</a:t>
            </a:r>
            <a:r>
              <a:rPr lang="en-US" dirty="0"/>
              <a:t> - is unrestricted online access to peer-reviewed scholarly research</a:t>
            </a:r>
          </a:p>
          <a:p>
            <a:pPr lvl="0">
              <a:spcBef>
                <a:spcPts val="0"/>
              </a:spcBef>
              <a:buNone/>
            </a:pPr>
            <a:endParaRPr sz="1800" dirty="0"/>
          </a:p>
          <a:p>
            <a:pPr lvl="0" rtl="0">
              <a:spcBef>
                <a:spcPts val="0"/>
              </a:spcBef>
              <a:buNone/>
            </a:pPr>
            <a:r>
              <a:rPr lang="en-US" b="1" u="sng" dirty="0"/>
              <a:t>E-scholarship</a:t>
            </a:r>
            <a:r>
              <a:rPr lang="en-US" dirty="0"/>
              <a:t> - the repository for the UC campuses where UC authors are required to deposit (or link to) their manuscripts</a:t>
            </a:r>
          </a:p>
        </p:txBody>
      </p:sp>
      <p:sp>
        <p:nvSpPr>
          <p:cNvPr id="217" name="Shape 217"/>
          <p:cNvSpPr txBox="1">
            <a:spLocks noGrp="1"/>
          </p:cNvSpPr>
          <p:nvPr>
            <p:ph type="title"/>
          </p:nvPr>
        </p:nvSpPr>
        <p:spPr>
          <a:xfrm>
            <a:off x="838200" y="365125"/>
            <a:ext cx="10515600" cy="1020600"/>
          </a:xfrm>
          <a:prstGeom prst="rect">
            <a:avLst/>
          </a:prstGeom>
        </p:spPr>
        <p:txBody>
          <a:bodyPr wrap="square" lIns="91425" tIns="91425" rIns="91425" bIns="91425" anchor="ctr" anchorCtr="0">
            <a:noAutofit/>
          </a:bodyPr>
          <a:lstStyle/>
          <a:p>
            <a:pPr lvl="0">
              <a:spcBef>
                <a:spcPts val="0"/>
              </a:spcBef>
              <a:buNone/>
            </a:pPr>
            <a:r>
              <a:rPr lang="en-US" dirty="0"/>
              <a:t>Public Access vs Open Access vs E-scholarship</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16</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2" end="2"/>
                                            </p:txEl>
                                          </p:spTgt>
                                        </p:tgtEl>
                                        <p:attrNameLst>
                                          <p:attrName>style.visibility</p:attrName>
                                        </p:attrNameLst>
                                      </p:cBhvr>
                                      <p:to>
                                        <p:strVal val="visible"/>
                                      </p:to>
                                    </p:set>
                                    <p:animEffect transition="in" filter="fade">
                                      <p:cBhvr>
                                        <p:cTn id="12" dur="500"/>
                                        <p:tgtEl>
                                          <p:spTgt spid="2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4" end="4"/>
                                            </p:txEl>
                                          </p:spTgt>
                                        </p:tgtEl>
                                        <p:attrNameLst>
                                          <p:attrName>style.visibility</p:attrName>
                                        </p:attrNameLst>
                                      </p:cBhvr>
                                      <p:to>
                                        <p:strVal val="visible"/>
                                      </p:to>
                                    </p:set>
                                    <p:animEffect transition="in" filter="fade">
                                      <p:cBhvr>
                                        <p:cTn id="17" dur="500"/>
                                        <p:tgtEl>
                                          <p:spTgt spid="2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6" name="Shape 226"/>
          <p:cNvPicPr preferRelativeResize="0"/>
          <p:nvPr/>
        </p:nvPicPr>
        <p:blipFill rotWithShape="1">
          <a:blip r:embed="rId3">
            <a:alphaModFix/>
          </a:blip>
          <a:srcRect l="2572" t="1971" r="291" b="-335"/>
          <a:stretch/>
        </p:blipFill>
        <p:spPr>
          <a:xfrm>
            <a:off x="8647889" y="3103126"/>
            <a:ext cx="3242552" cy="2858869"/>
          </a:xfrm>
          <a:prstGeom prst="rect">
            <a:avLst/>
          </a:prstGeom>
          <a:noFill/>
          <a:ln>
            <a:noFill/>
          </a:ln>
        </p:spPr>
      </p:pic>
      <p:sp>
        <p:nvSpPr>
          <p:cNvPr id="223" name="Shape 223"/>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ea typeface="Calibri"/>
                <a:cs typeface="Calibri"/>
                <a:sym typeface="Calibri"/>
              </a:rPr>
              <a:t>Public Access Policy - Compliance</a:t>
            </a:r>
          </a:p>
        </p:txBody>
      </p:sp>
      <p:sp>
        <p:nvSpPr>
          <p:cNvPr id="224" name="Shape 224"/>
          <p:cNvSpPr txBox="1">
            <a:spLocks noGrp="1"/>
          </p:cNvSpPr>
          <p:nvPr>
            <p:ph type="body" idx="1"/>
          </p:nvPr>
        </p:nvSpPr>
        <p:spPr>
          <a:xfrm>
            <a:off x="250372" y="1329695"/>
            <a:ext cx="10515600" cy="4650589"/>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ct val="100000"/>
              <a:buFont typeface="Arial"/>
              <a:buChar char="•"/>
            </a:pPr>
            <a:r>
              <a:rPr lang="en-US" b="0" i="0" u="none" strike="noStrike" cap="none" dirty="0">
                <a:solidFill>
                  <a:schemeClr val="dk1"/>
                </a:solidFill>
                <a:sym typeface="Calibri"/>
              </a:rPr>
              <a:t>Requires that papers </a:t>
            </a:r>
            <a:r>
              <a:rPr lang="en-US" dirty="0"/>
              <a:t>related to </a:t>
            </a:r>
            <a:r>
              <a:rPr lang="en-US" b="0" i="0" u="none" strike="noStrike" cap="none" dirty="0">
                <a:solidFill>
                  <a:schemeClr val="dk1"/>
                </a:solidFill>
                <a:sym typeface="Calibri"/>
              </a:rPr>
              <a:t>research funded by the NIH </a:t>
            </a:r>
            <a:r>
              <a:rPr lang="en-US" dirty="0"/>
              <a:t> m</a:t>
            </a:r>
            <a:r>
              <a:rPr lang="en-US" b="0" i="0" u="none" strike="noStrike" cap="none" dirty="0">
                <a:solidFill>
                  <a:schemeClr val="dk1"/>
                </a:solidFill>
                <a:sym typeface="Calibri"/>
              </a:rPr>
              <a:t>ust be available to the </a:t>
            </a:r>
            <a:r>
              <a:rPr lang="en-US" b="1" i="0" u="none" strike="noStrike" cap="none" dirty="0">
                <a:solidFill>
                  <a:schemeClr val="dk1"/>
                </a:solidFill>
                <a:sym typeface="Calibri"/>
              </a:rPr>
              <a:t>public</a:t>
            </a:r>
            <a:r>
              <a:rPr lang="en-US" b="0" i="0" u="none" strike="noStrike" cap="none" dirty="0">
                <a:solidFill>
                  <a:schemeClr val="dk1"/>
                </a:solidFill>
                <a:sym typeface="Calibri"/>
              </a:rPr>
              <a:t> free (in full text) through PubMed Central within 12 months of publication </a:t>
            </a:r>
            <a:r>
              <a:rPr lang="en-US" dirty="0"/>
              <a:t/>
            </a:r>
            <a:br>
              <a:rPr lang="en-US" dirty="0"/>
            </a:br>
            <a:r>
              <a:rPr lang="en-US" sz="2800" u="sng" dirty="0">
                <a:solidFill>
                  <a:schemeClr val="hlink"/>
                </a:solidFill>
                <a:hlinkClick r:id="rId4"/>
              </a:rPr>
              <a:t>https://publicaccess.nih.gov/</a:t>
            </a:r>
          </a:p>
          <a:p>
            <a:pPr marL="228600" marR="0" lvl="0" indent="-228600" algn="l" rtl="0">
              <a:lnSpc>
                <a:spcPct val="100000"/>
              </a:lnSpc>
              <a:spcBef>
                <a:spcPts val="0"/>
              </a:spcBef>
              <a:spcAft>
                <a:spcPts val="0"/>
              </a:spcAft>
              <a:buClr>
                <a:schemeClr val="dk1"/>
              </a:buClr>
              <a:buSzPct val="100000"/>
              <a:buFont typeface="Arial"/>
              <a:buChar char="•"/>
            </a:pPr>
            <a:r>
              <a:rPr lang="en-US" dirty="0"/>
              <a:t> </a:t>
            </a:r>
            <a:r>
              <a:rPr lang="en-US" b="0" i="0" u="none" strike="noStrike" cap="none" dirty="0">
                <a:solidFill>
                  <a:schemeClr val="dk1"/>
                </a:solidFill>
                <a:sym typeface="Calibri"/>
              </a:rPr>
              <a:t>Reason behind the policy?</a:t>
            </a:r>
          </a:p>
          <a:p>
            <a:pPr marL="685800" marR="0" lvl="1" indent="-228600" algn="l" rtl="0">
              <a:lnSpc>
                <a:spcPct val="100000"/>
              </a:lnSpc>
              <a:spcBef>
                <a:spcPts val="500"/>
              </a:spcBef>
              <a:spcAft>
                <a:spcPts val="0"/>
              </a:spcAft>
              <a:buClr>
                <a:schemeClr val="dk1"/>
              </a:buClr>
              <a:buSzPct val="100000"/>
              <a:buFont typeface="Arial"/>
              <a:buChar char="•"/>
            </a:pPr>
            <a:r>
              <a:rPr lang="en-US" b="0" i="0" u="none" strike="noStrike" cap="none" dirty="0">
                <a:solidFill>
                  <a:schemeClr val="dk1"/>
                </a:solidFill>
                <a:sym typeface="Calibri"/>
              </a:rPr>
              <a:t>Ensure public’s access to publicly funded research</a:t>
            </a:r>
          </a:p>
          <a:p>
            <a:pPr marL="685800" marR="0" lvl="1" indent="-228600" algn="l" rtl="0">
              <a:lnSpc>
                <a:spcPct val="100000"/>
              </a:lnSpc>
              <a:spcBef>
                <a:spcPts val="500"/>
              </a:spcBef>
              <a:buClr>
                <a:schemeClr val="dk1"/>
              </a:buClr>
              <a:buSzPct val="100000"/>
              <a:buFont typeface="Arial"/>
              <a:buChar char="•"/>
            </a:pPr>
            <a:r>
              <a:rPr lang="en-US" b="0" i="0" u="none" strike="noStrike" cap="none" dirty="0">
                <a:solidFill>
                  <a:schemeClr val="dk1"/>
                </a:solidFill>
                <a:sym typeface="Calibri"/>
              </a:rPr>
              <a:t>Advance science and improve human health</a:t>
            </a:r>
            <a:br>
              <a:rPr lang="en-US" b="0" i="0" u="none" strike="noStrike" cap="none" dirty="0">
                <a:solidFill>
                  <a:schemeClr val="dk1"/>
                </a:solidFill>
                <a:sym typeface="Calibri"/>
              </a:rPr>
            </a:br>
            <a:r>
              <a:rPr lang="en-US" b="0" i="0" u="sng" strike="noStrike" cap="none" dirty="0">
                <a:solidFill>
                  <a:schemeClr val="hlink"/>
                </a:solidFill>
                <a:sym typeface="Calibri"/>
                <a:hlinkClick r:id="rId5"/>
              </a:rPr>
              <a:t>https://publicaccess.nih.gov/faq.htm</a:t>
            </a:r>
            <a:r>
              <a:rPr lang="en-US" b="0" i="0" u="none" strike="noStrike" cap="none" dirty="0">
                <a:solidFill>
                  <a:schemeClr val="dk1"/>
                </a:solidFill>
                <a:sym typeface="Calibri"/>
              </a:rPr>
              <a:t> </a:t>
            </a:r>
          </a:p>
          <a:p>
            <a:pPr marR="0" lvl="0" algn="l" rtl="0">
              <a:lnSpc>
                <a:spcPct val="100000"/>
              </a:lnSpc>
              <a:spcBef>
                <a:spcPts val="500"/>
              </a:spcBef>
              <a:buClr>
                <a:schemeClr val="dk1"/>
              </a:buClr>
              <a:buSzPct val="100000"/>
              <a:buFont typeface="Arial"/>
              <a:buChar char="•"/>
            </a:pPr>
            <a:r>
              <a:rPr lang="en-US" dirty="0"/>
              <a:t>No compliance = no future funding</a:t>
            </a:r>
          </a:p>
        </p:txBody>
      </p:sp>
      <p:sp>
        <p:nvSpPr>
          <p:cNvPr id="225" name="Shape 22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17</a:t>
            </a:fld>
            <a:endParaRPr lang="en-US"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xEl>
                                              <p:pRg st="1" end="1"/>
                                            </p:txEl>
                                          </p:spTgt>
                                        </p:tgtEl>
                                        <p:attrNameLst>
                                          <p:attrName>style.visibility</p:attrName>
                                        </p:attrNameLst>
                                      </p:cBhvr>
                                      <p:to>
                                        <p:strVal val="visible"/>
                                      </p:to>
                                    </p:set>
                                    <p:animEffect transition="in" filter="fade">
                                      <p:cBhvr>
                                        <p:cTn id="7" dur="500"/>
                                        <p:tgtEl>
                                          <p:spTgt spid="22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4">
                                            <p:txEl>
                                              <p:pRg st="2" end="2"/>
                                            </p:txEl>
                                          </p:spTgt>
                                        </p:tgtEl>
                                        <p:attrNameLst>
                                          <p:attrName>style.visibility</p:attrName>
                                        </p:attrNameLst>
                                      </p:cBhvr>
                                      <p:to>
                                        <p:strVal val="visible"/>
                                      </p:to>
                                    </p:set>
                                    <p:animEffect transition="in" filter="fade">
                                      <p:cBhvr>
                                        <p:cTn id="10" dur="500"/>
                                        <p:tgtEl>
                                          <p:spTgt spid="22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4">
                                            <p:txEl>
                                              <p:pRg st="3" end="3"/>
                                            </p:txEl>
                                          </p:spTgt>
                                        </p:tgtEl>
                                        <p:attrNameLst>
                                          <p:attrName>style.visibility</p:attrName>
                                        </p:attrNameLst>
                                      </p:cBhvr>
                                      <p:to>
                                        <p:strVal val="visible"/>
                                      </p:to>
                                    </p:set>
                                    <p:animEffect transition="in" filter="fade">
                                      <p:cBhvr>
                                        <p:cTn id="15" dur="500"/>
                                        <p:tgtEl>
                                          <p:spTgt spid="22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4">
                                            <p:txEl>
                                              <p:pRg st="4" end="4"/>
                                            </p:txEl>
                                          </p:spTgt>
                                        </p:tgtEl>
                                        <p:attrNameLst>
                                          <p:attrName>style.visibility</p:attrName>
                                        </p:attrNameLst>
                                      </p:cBhvr>
                                      <p:to>
                                        <p:strVal val="visible"/>
                                      </p:to>
                                    </p:set>
                                    <p:animEffect transition="in" filter="fade">
                                      <p:cBhvr>
                                        <p:cTn id="20" dur="500"/>
                                        <p:tgtEl>
                                          <p:spTgt spid="22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26"/>
                                        </p:tgtEl>
                                        <p:attrNameLst>
                                          <p:attrName>style.visibility</p:attrName>
                                        </p:attrNameLst>
                                      </p:cBhvr>
                                      <p:to>
                                        <p:strVal val="visible"/>
                                      </p:to>
                                    </p:set>
                                    <p:animEffect transition="in" filter="fade">
                                      <p:cBhvr>
                                        <p:cTn id="23"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18</a:t>
            </a:fld>
            <a:endParaRPr lang="en-US" sz="1200">
              <a:solidFill>
                <a:srgbClr val="888888"/>
              </a:solidFill>
              <a:latin typeface="Calibri"/>
              <a:ea typeface="Calibri"/>
              <a:cs typeface="Calibri"/>
              <a:sym typeface="Calibri"/>
            </a:endParaRPr>
          </a:p>
        </p:txBody>
      </p:sp>
      <p:sp>
        <p:nvSpPr>
          <p:cNvPr id="232" name="Shape 232"/>
          <p:cNvSpPr txBox="1">
            <a:spLocks noGrp="1"/>
          </p:cNvSpPr>
          <p:nvPr>
            <p:ph type="title"/>
          </p:nvPr>
        </p:nvSpPr>
        <p:spPr>
          <a:xfrm>
            <a:off x="7044625" y="238125"/>
            <a:ext cx="4800900" cy="10206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ea typeface="Calibri"/>
                <a:cs typeface="Calibri"/>
                <a:sym typeface="Calibri"/>
              </a:rPr>
              <a:t>Public Access Policy</a:t>
            </a:r>
          </a:p>
        </p:txBody>
      </p:sp>
      <p:sp>
        <p:nvSpPr>
          <p:cNvPr id="233" name="Shape 233"/>
          <p:cNvSpPr/>
          <p:nvPr/>
        </p:nvSpPr>
        <p:spPr>
          <a:xfrm>
            <a:off x="7044625" y="1905506"/>
            <a:ext cx="4580700" cy="30471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1" dirty="0">
                <a:solidFill>
                  <a:schemeClr val="dk1"/>
                </a:solidFill>
                <a:latin typeface="Calibri"/>
                <a:ea typeface="Calibri"/>
                <a:cs typeface="Calibri"/>
                <a:sym typeface="Calibri"/>
              </a:rPr>
              <a:t>What does NOT apply to Public Access Policy?</a:t>
            </a:r>
          </a:p>
          <a:p>
            <a:pPr marL="914400" marR="0" lvl="1" indent="-457200" algn="l" rtl="0">
              <a:spcBef>
                <a:spcPts val="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Dissertations</a:t>
            </a:r>
          </a:p>
          <a:p>
            <a:pPr marL="914400" marR="0" lvl="1" indent="-457200" algn="l" rtl="0">
              <a:spcBef>
                <a:spcPts val="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Non peer reviewed materials</a:t>
            </a:r>
          </a:p>
          <a:p>
            <a:pPr marL="914400" marR="0" lvl="1" indent="-457200" algn="l" rtl="0">
              <a:spcBef>
                <a:spcPts val="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Non NIH research</a:t>
            </a:r>
          </a:p>
        </p:txBody>
      </p:sp>
      <p:pic>
        <p:nvPicPr>
          <p:cNvPr id="234" name="Shape 234" descr="umich deposit flow.png"/>
          <p:cNvPicPr preferRelativeResize="0"/>
          <p:nvPr/>
        </p:nvPicPr>
        <p:blipFill>
          <a:blip r:embed="rId3">
            <a:alphaModFix/>
          </a:blip>
          <a:stretch>
            <a:fillRect/>
          </a:stretch>
        </p:blipFill>
        <p:spPr>
          <a:xfrm>
            <a:off x="152400" y="650862"/>
            <a:ext cx="6892226" cy="5556375"/>
          </a:xfrm>
          <a:prstGeom prst="rect">
            <a:avLst/>
          </a:prstGeom>
          <a:noFill/>
          <a:ln>
            <a:noFill/>
          </a:ln>
        </p:spPr>
      </p:pic>
      <p:sp>
        <p:nvSpPr>
          <p:cNvPr id="235" name="Shape 235"/>
          <p:cNvSpPr txBox="1"/>
          <p:nvPr/>
        </p:nvSpPr>
        <p:spPr>
          <a:xfrm>
            <a:off x="1432813" y="6492900"/>
            <a:ext cx="4331400" cy="365100"/>
          </a:xfrm>
          <a:prstGeom prst="rect">
            <a:avLst/>
          </a:prstGeom>
          <a:noFill/>
          <a:ln>
            <a:noFill/>
          </a:ln>
        </p:spPr>
        <p:txBody>
          <a:bodyPr wrap="square" lIns="91425" tIns="91425" rIns="91425" bIns="91425" anchor="t" anchorCtr="0">
            <a:noAutofit/>
          </a:bodyPr>
          <a:lstStyle/>
          <a:p>
            <a:pPr lvl="0">
              <a:spcBef>
                <a:spcPts val="0"/>
              </a:spcBef>
              <a:buNone/>
            </a:pPr>
            <a:r>
              <a:rPr lang="en-US" sz="1100" dirty="0">
                <a:latin typeface="Calibri" panose="020F0502020204030204" pitchFamily="34" charset="0"/>
              </a:rPr>
              <a:t>adapted from </a:t>
            </a:r>
            <a:r>
              <a:rPr lang="en-US" sz="1100" u="sng" dirty="0">
                <a:solidFill>
                  <a:schemeClr val="hlink"/>
                </a:solidFill>
                <a:latin typeface="Calibri" panose="020F0502020204030204" pitchFamily="34" charset="0"/>
                <a:hlinkClick r:id="rId4"/>
              </a:rPr>
              <a:t>http://guides.lib.umich.edu/nihpublicaccesspolicy</a:t>
            </a:r>
            <a:r>
              <a:rPr lang="en-US" sz="1100" dirty="0">
                <a:latin typeface="Calibri" panose="020F050202020403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99375" y="398400"/>
            <a:ext cx="10515600" cy="1020600"/>
          </a:xfrm>
          <a:prstGeom prst="rect">
            <a:avLst/>
          </a:prstGeom>
        </p:spPr>
        <p:txBody>
          <a:bodyPr wrap="square" lIns="91425" tIns="91425" rIns="91425" bIns="91425" anchor="ctr" anchorCtr="0">
            <a:noAutofit/>
          </a:bodyPr>
          <a:lstStyle/>
          <a:p>
            <a:pPr lvl="0">
              <a:spcBef>
                <a:spcPts val="0"/>
              </a:spcBef>
              <a:buNone/>
            </a:pPr>
            <a:r>
              <a:rPr lang="en-US" dirty="0"/>
              <a:t>For PMC, What is the “Author Manuscript?”</a:t>
            </a:r>
          </a:p>
        </p:txBody>
      </p:sp>
      <p:sp>
        <p:nvSpPr>
          <p:cNvPr id="242" name="Shape 242"/>
          <p:cNvSpPr txBox="1">
            <a:spLocks noGrp="1"/>
          </p:cNvSpPr>
          <p:nvPr>
            <p:ph type="body" idx="1"/>
          </p:nvPr>
        </p:nvSpPr>
        <p:spPr>
          <a:xfrm>
            <a:off x="399375" y="1514550"/>
            <a:ext cx="3871800" cy="4650600"/>
          </a:xfrm>
          <a:prstGeom prst="rect">
            <a:avLst/>
          </a:prstGeom>
        </p:spPr>
        <p:txBody>
          <a:bodyPr wrap="square" lIns="91425" tIns="91425" rIns="91425" bIns="91425" anchor="t" anchorCtr="0">
            <a:noAutofit/>
          </a:bodyPr>
          <a:lstStyle/>
          <a:p>
            <a:pPr lvl="0">
              <a:lnSpc>
                <a:spcPct val="100000"/>
              </a:lnSpc>
              <a:spcBef>
                <a:spcPts val="0"/>
              </a:spcBef>
              <a:buNone/>
            </a:pPr>
            <a:r>
              <a:rPr lang="en-US" sz="2800" dirty="0">
                <a:highlight>
                  <a:srgbClr val="FFFFFF"/>
                </a:highlight>
              </a:rPr>
              <a:t>Version of a paper that has been though </a:t>
            </a:r>
            <a:r>
              <a:rPr lang="en-US" sz="2800" b="1" dirty="0">
                <a:highlight>
                  <a:srgbClr val="FFFFFF"/>
                </a:highlight>
              </a:rPr>
              <a:t>peer review,</a:t>
            </a:r>
            <a:r>
              <a:rPr lang="en-US" sz="2800" dirty="0">
                <a:highlight>
                  <a:srgbClr val="FFFFFF"/>
                </a:highlight>
              </a:rPr>
              <a:t> has had author changes, and re-submitted &amp;  </a:t>
            </a:r>
            <a:r>
              <a:rPr lang="en-US" sz="2800" b="1" dirty="0">
                <a:highlight>
                  <a:srgbClr val="FFFFFF"/>
                </a:highlight>
              </a:rPr>
              <a:t>accepted for publication </a:t>
            </a:r>
            <a:r>
              <a:rPr lang="en-US" sz="2800" dirty="0">
                <a:highlight>
                  <a:srgbClr val="FFFFFF"/>
                </a:highlight>
              </a:rPr>
              <a:t>by the journal</a:t>
            </a:r>
          </a:p>
        </p:txBody>
      </p:sp>
      <p:sp>
        <p:nvSpPr>
          <p:cNvPr id="244" name="Shape 244"/>
          <p:cNvSpPr txBox="1"/>
          <p:nvPr/>
        </p:nvSpPr>
        <p:spPr>
          <a:xfrm>
            <a:off x="399375" y="6260700"/>
            <a:ext cx="4269902" cy="365100"/>
          </a:xfrm>
          <a:prstGeom prst="rect">
            <a:avLst/>
          </a:prstGeom>
          <a:noFill/>
          <a:ln>
            <a:noFill/>
          </a:ln>
        </p:spPr>
        <p:txBody>
          <a:bodyPr wrap="square" lIns="91425" tIns="91425" rIns="91425" bIns="91425" anchor="t" anchorCtr="0">
            <a:noAutofit/>
          </a:bodyPr>
          <a:lstStyle/>
          <a:p>
            <a:pPr lvl="0">
              <a:spcBef>
                <a:spcPts val="0"/>
              </a:spcBef>
              <a:buNone/>
            </a:pPr>
            <a:r>
              <a:rPr lang="en-US" sz="1200" dirty="0">
                <a:latin typeface="Calibri" panose="020F0502020204030204" pitchFamily="34" charset="0"/>
              </a:rPr>
              <a:t>from </a:t>
            </a:r>
            <a:r>
              <a:rPr lang="en-US" sz="1200" u="sng" dirty="0">
                <a:solidFill>
                  <a:schemeClr val="hlink"/>
                </a:solidFill>
                <a:latin typeface="Calibri" panose="020F0502020204030204" pitchFamily="34" charset="0"/>
                <a:hlinkClick r:id="rId3"/>
              </a:rPr>
              <a:t>https://www.ncbi.nlm.nih.gov/pmc/about/authorms/</a:t>
            </a:r>
            <a:r>
              <a:rPr lang="en-US" sz="1200" dirty="0">
                <a:latin typeface="Calibri" panose="020F0502020204030204" pitchFamily="34" charset="0"/>
              </a:rPr>
              <a:t> </a:t>
            </a:r>
          </a:p>
        </p:txBody>
      </p:sp>
      <p:pic>
        <p:nvPicPr>
          <p:cNvPr id="245" name="Shape 245" descr="what is an nih manuscript.png"/>
          <p:cNvPicPr preferRelativeResize="0"/>
          <p:nvPr/>
        </p:nvPicPr>
        <p:blipFill>
          <a:blip r:embed="rId4">
            <a:alphaModFix/>
          </a:blip>
          <a:stretch>
            <a:fillRect/>
          </a:stretch>
        </p:blipFill>
        <p:spPr>
          <a:xfrm>
            <a:off x="4164217" y="1419000"/>
            <a:ext cx="7791782" cy="465060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19</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179354"/>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Light" panose="020F0302020204030204" pitchFamily="34" charset="0"/>
                <a:sym typeface="Calibri"/>
              </a:rPr>
              <a:t>Presentation Outline</a:t>
            </a:r>
          </a:p>
        </p:txBody>
      </p:sp>
      <p:sp>
        <p:nvSpPr>
          <p:cNvPr id="98" name="Shape 98"/>
          <p:cNvSpPr txBox="1">
            <a:spLocks noGrp="1"/>
          </p:cNvSpPr>
          <p:nvPr>
            <p:ph type="body" idx="1"/>
          </p:nvPr>
        </p:nvSpPr>
        <p:spPr>
          <a:xfrm>
            <a:off x="838200" y="1199969"/>
            <a:ext cx="10515600" cy="4952100"/>
          </a:xfrm>
          <a:prstGeom prst="rect">
            <a:avLst/>
          </a:prstGeom>
          <a:noFill/>
          <a:ln>
            <a:noFill/>
          </a:ln>
        </p:spPr>
        <p:txBody>
          <a:bodyPr wrap="square" lIns="91425" tIns="45700" rIns="91425" bIns="45700" anchor="t" anchorCtr="0">
            <a:noAutofit/>
          </a:bodyPr>
          <a:lstStyle/>
          <a:p>
            <a:pPr marL="228600" marR="0" lvl="0" indent="-218440" algn="l" rtl="0">
              <a:lnSpc>
                <a:spcPct val="10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Purpose</a:t>
            </a:r>
            <a:r>
              <a:rPr lang="en-US" sz="2800" dirty="0"/>
              <a:t> &amp; O</a:t>
            </a:r>
            <a:r>
              <a:rPr lang="en-US" sz="2800" b="0" i="0" u="none" strike="noStrike" cap="none" dirty="0">
                <a:solidFill>
                  <a:schemeClr val="dk1"/>
                </a:solidFill>
                <a:sym typeface="Calibri"/>
              </a:rPr>
              <a:t>bjectives</a:t>
            </a:r>
          </a:p>
          <a:p>
            <a:pPr marL="228600" marR="0" lvl="0" indent="-218440" algn="l" rtl="0">
              <a:lnSpc>
                <a:spcPct val="100000"/>
              </a:lnSpc>
              <a:spcBef>
                <a:spcPts val="1000"/>
              </a:spcBef>
              <a:spcAft>
                <a:spcPts val="0"/>
              </a:spcAft>
              <a:buClr>
                <a:schemeClr val="dk1"/>
              </a:buClr>
              <a:buSzPct val="100000"/>
              <a:buFont typeface="Arial"/>
              <a:buChar char="•"/>
            </a:pPr>
            <a:r>
              <a:rPr lang="en-US" sz="2800" dirty="0"/>
              <a:t>Overview </a:t>
            </a:r>
          </a:p>
          <a:p>
            <a:pPr marL="228600" marR="0" lvl="0" indent="-218440" algn="l" rtl="0">
              <a:lnSpc>
                <a:spcPct val="100000"/>
              </a:lnSpc>
              <a:spcBef>
                <a:spcPts val="1000"/>
              </a:spcBef>
              <a:spcAft>
                <a:spcPts val="0"/>
              </a:spcAft>
              <a:buClr>
                <a:srgbClr val="000000"/>
              </a:buClr>
              <a:buSzPct val="100000"/>
              <a:buFont typeface="Arial"/>
              <a:buChar char="•"/>
            </a:pPr>
            <a:r>
              <a:rPr lang="en-US" sz="2800" dirty="0">
                <a:solidFill>
                  <a:srgbClr val="000000"/>
                </a:solidFill>
              </a:rPr>
              <a:t>Scientific Literature Landscape</a:t>
            </a:r>
          </a:p>
          <a:p>
            <a:pPr marL="228600" marR="0" lvl="0" indent="-218440" algn="l" rtl="0">
              <a:lnSpc>
                <a:spcPct val="100000"/>
              </a:lnSpc>
              <a:spcBef>
                <a:spcPts val="1000"/>
              </a:spcBef>
              <a:spcAft>
                <a:spcPts val="0"/>
              </a:spcAft>
              <a:buClr>
                <a:schemeClr val="dk1"/>
              </a:buClr>
              <a:buSzPct val="100000"/>
              <a:buFont typeface="Arial"/>
              <a:buChar char="•"/>
            </a:pPr>
            <a:r>
              <a:rPr lang="en-US" sz="2800" dirty="0"/>
              <a:t>Public Access Policy</a:t>
            </a:r>
          </a:p>
          <a:p>
            <a:pPr marL="228600" marR="0" lvl="0" indent="-218440" algn="l" rtl="0">
              <a:lnSpc>
                <a:spcPct val="100000"/>
              </a:lnSpc>
              <a:spcBef>
                <a:spcPts val="1000"/>
              </a:spcBef>
              <a:spcAft>
                <a:spcPts val="0"/>
              </a:spcAft>
              <a:buClr>
                <a:schemeClr val="dk1"/>
              </a:buClr>
              <a:buSzPct val="100000"/>
              <a:buFont typeface="Arial"/>
              <a:buChar char="•"/>
            </a:pPr>
            <a:r>
              <a:rPr lang="en-US" sz="2800" dirty="0"/>
              <a:t>Submission Methods (Demo)</a:t>
            </a:r>
          </a:p>
          <a:p>
            <a:pPr marL="228600" marR="0" lvl="0" indent="-218440" algn="l" rtl="0">
              <a:lnSpc>
                <a:spcPct val="100000"/>
              </a:lnSpc>
              <a:spcBef>
                <a:spcPts val="1000"/>
              </a:spcBef>
              <a:spcAft>
                <a:spcPts val="0"/>
              </a:spcAft>
              <a:buClr>
                <a:schemeClr val="dk1"/>
              </a:buClr>
              <a:buSzPct val="100000"/>
              <a:buFont typeface="Arial"/>
              <a:buChar char="•"/>
            </a:pPr>
            <a:r>
              <a:rPr lang="en-US" sz="2800" dirty="0">
                <a:solidFill>
                  <a:schemeClr val="tx1"/>
                </a:solidFill>
              </a:rPr>
              <a:t>Tools for Managing Publications (</a:t>
            </a:r>
            <a:r>
              <a:rPr lang="en-US" sz="2800" dirty="0" err="1">
                <a:solidFill>
                  <a:schemeClr val="tx1"/>
                </a:solidFill>
              </a:rPr>
              <a:t>MyNCBI</a:t>
            </a:r>
            <a:r>
              <a:rPr lang="en-US" sz="2800" dirty="0">
                <a:solidFill>
                  <a:schemeClr val="tx1"/>
                </a:solidFill>
              </a:rPr>
              <a:t>/</a:t>
            </a:r>
            <a:r>
              <a:rPr lang="en-US" sz="2800" dirty="0" err="1">
                <a:solidFill>
                  <a:schemeClr val="tx1"/>
                </a:solidFill>
              </a:rPr>
              <a:t>MyBibliography</a:t>
            </a:r>
            <a:r>
              <a:rPr lang="en-US" sz="2800" dirty="0">
                <a:solidFill>
                  <a:schemeClr val="tx1"/>
                </a:solidFill>
              </a:rPr>
              <a:t> Demo)</a:t>
            </a:r>
          </a:p>
          <a:p>
            <a:pPr marL="228600" marR="0" lvl="0" indent="-218440" algn="l" rtl="0">
              <a:lnSpc>
                <a:spcPct val="100000"/>
              </a:lnSpc>
              <a:spcBef>
                <a:spcPts val="1000"/>
              </a:spcBef>
              <a:spcAft>
                <a:spcPts val="0"/>
              </a:spcAft>
              <a:buClr>
                <a:schemeClr val="dk1"/>
              </a:buClr>
              <a:buSzPct val="100000"/>
              <a:buFont typeface="Arial"/>
              <a:buChar char="•"/>
            </a:pPr>
            <a:r>
              <a:rPr lang="en-US" sz="2800" dirty="0"/>
              <a:t>NIH Progress Reports - RPPR (Compliance Demo)</a:t>
            </a:r>
          </a:p>
          <a:p>
            <a:pPr marL="228600" marR="0" lvl="0" indent="-218440" algn="l" rtl="0">
              <a:lnSpc>
                <a:spcPct val="100000"/>
              </a:lnSpc>
              <a:spcBef>
                <a:spcPts val="1000"/>
              </a:spcBef>
              <a:spcAft>
                <a:spcPts val="0"/>
              </a:spcAft>
              <a:buClr>
                <a:schemeClr val="dk1"/>
              </a:buClr>
              <a:buSzPct val="100000"/>
              <a:buFont typeface="Arial"/>
              <a:buChar char="•"/>
            </a:pPr>
            <a:r>
              <a:rPr lang="en-US" sz="2800" dirty="0"/>
              <a:t>Resources</a:t>
            </a:r>
          </a:p>
          <a:p>
            <a:pPr marL="228600" marR="0" lvl="0" indent="-218440" algn="l" rtl="0">
              <a:lnSpc>
                <a:spcPct val="100000"/>
              </a:lnSpc>
              <a:spcBef>
                <a:spcPts val="1000"/>
              </a:spcBef>
              <a:spcAft>
                <a:spcPts val="0"/>
              </a:spcAft>
              <a:buClr>
                <a:schemeClr val="dk1"/>
              </a:buClr>
              <a:buSzPct val="100000"/>
              <a:buFont typeface="Arial"/>
              <a:buChar char="•"/>
            </a:pPr>
            <a:r>
              <a:rPr lang="en-US" sz="2800" dirty="0"/>
              <a:t>Questions </a:t>
            </a:r>
          </a:p>
        </p:txBody>
      </p:sp>
      <p:sp>
        <p:nvSpPr>
          <p:cNvPr id="99" name="Shape 9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type="title"/>
          </p:nvPr>
        </p:nvSpPr>
        <p:spPr>
          <a:xfrm>
            <a:off x="838200" y="365125"/>
            <a:ext cx="10515600" cy="1020600"/>
          </a:xfrm>
          <a:prstGeom prst="rect">
            <a:avLst/>
          </a:prstGeom>
        </p:spPr>
        <p:txBody>
          <a:bodyPr wrap="square" lIns="91425" tIns="91425" rIns="91425" bIns="91425" anchor="ctr" anchorCtr="0">
            <a:noAutofit/>
          </a:bodyPr>
          <a:lstStyle/>
          <a:p>
            <a:pPr lvl="0">
              <a:spcBef>
                <a:spcPts val="0"/>
              </a:spcBef>
              <a:buNone/>
            </a:pPr>
            <a:r>
              <a:rPr lang="en-US" dirty="0"/>
              <a:t>4 Different Submission Methods</a:t>
            </a:r>
          </a:p>
        </p:txBody>
      </p:sp>
      <p:sp>
        <p:nvSpPr>
          <p:cNvPr id="253" name="Shape 253"/>
          <p:cNvSpPr txBox="1">
            <a:spLocks noGrp="1"/>
          </p:cNvSpPr>
          <p:nvPr>
            <p:ph type="body" idx="1"/>
          </p:nvPr>
        </p:nvSpPr>
        <p:spPr>
          <a:xfrm>
            <a:off x="838200" y="1514540"/>
            <a:ext cx="10515600" cy="4650600"/>
          </a:xfrm>
          <a:prstGeom prst="rect">
            <a:avLst/>
          </a:prstGeom>
        </p:spPr>
        <p:txBody>
          <a:bodyPr wrap="square" lIns="91425" tIns="91425" rIns="91425" bIns="91425" anchor="t" anchorCtr="0">
            <a:noAutofit/>
          </a:bodyPr>
          <a:lstStyle/>
          <a:p>
            <a:pPr marL="457200" lvl="0" indent="-228600" rtl="0">
              <a:lnSpc>
                <a:spcPct val="100000"/>
              </a:lnSpc>
              <a:spcBef>
                <a:spcPts val="0"/>
              </a:spcBef>
              <a:buAutoNum type="alphaUcPeriod"/>
            </a:pPr>
            <a:r>
              <a:rPr lang="en-US" b="1" dirty="0"/>
              <a:t>  </a:t>
            </a:r>
            <a:r>
              <a:rPr lang="en-US" u="sng" dirty="0"/>
              <a:t>Journal</a:t>
            </a:r>
            <a:r>
              <a:rPr lang="en-US" dirty="0"/>
              <a:t> submits article PDF to PMC</a:t>
            </a:r>
          </a:p>
          <a:p>
            <a:pPr marL="457200" lvl="0" indent="-228600" rtl="0">
              <a:lnSpc>
                <a:spcPct val="100000"/>
              </a:lnSpc>
              <a:spcBef>
                <a:spcPts val="0"/>
              </a:spcBef>
              <a:buAutoNum type="alphaUcPeriod"/>
            </a:pPr>
            <a:endParaRPr lang="en-US" b="1" dirty="0"/>
          </a:p>
          <a:p>
            <a:pPr marL="457200" lvl="0" indent="-228600" rtl="0">
              <a:lnSpc>
                <a:spcPct val="100000"/>
              </a:lnSpc>
              <a:spcBef>
                <a:spcPts val="0"/>
              </a:spcBef>
              <a:buAutoNum type="alphaUcPeriod"/>
            </a:pPr>
            <a:r>
              <a:rPr lang="en-US" b="1" dirty="0"/>
              <a:t>  </a:t>
            </a:r>
            <a:r>
              <a:rPr lang="en-US" u="sng" dirty="0"/>
              <a:t>Author</a:t>
            </a:r>
            <a:r>
              <a:rPr lang="en-US" dirty="0"/>
              <a:t> works with Publisher &amp; </a:t>
            </a:r>
            <a:r>
              <a:rPr lang="en-US" u="sng" dirty="0"/>
              <a:t>Publisher</a:t>
            </a:r>
            <a:r>
              <a:rPr lang="en-US" dirty="0"/>
              <a:t> submits final article to PMC (usually, for a price)</a:t>
            </a:r>
          </a:p>
          <a:p>
            <a:pPr marL="457200" lvl="0" indent="-228600" rtl="0">
              <a:lnSpc>
                <a:spcPct val="100000"/>
              </a:lnSpc>
              <a:spcBef>
                <a:spcPts val="0"/>
              </a:spcBef>
              <a:buAutoNum type="alphaUcPeriod"/>
            </a:pPr>
            <a:endParaRPr lang="en-US" b="1" dirty="0"/>
          </a:p>
          <a:p>
            <a:pPr marL="457200" lvl="0" indent="-228600" rtl="0">
              <a:lnSpc>
                <a:spcPct val="100000"/>
              </a:lnSpc>
              <a:spcBef>
                <a:spcPts val="0"/>
              </a:spcBef>
              <a:buAutoNum type="alphaUcPeriod"/>
            </a:pPr>
            <a:r>
              <a:rPr lang="en-US" b="1" dirty="0"/>
              <a:t>  </a:t>
            </a:r>
            <a:r>
              <a:rPr lang="en-US" u="sng" dirty="0"/>
              <a:t>Author</a:t>
            </a:r>
            <a:r>
              <a:rPr lang="en-US" dirty="0"/>
              <a:t> submits manuscript, author confirms </a:t>
            </a:r>
            <a:r>
              <a:rPr lang="en-US" dirty="0" err="1"/>
              <a:t>a-ok</a:t>
            </a:r>
            <a:endParaRPr lang="en-US" dirty="0"/>
          </a:p>
          <a:p>
            <a:pPr marL="457200" lvl="0" indent="-228600" rtl="0">
              <a:lnSpc>
                <a:spcPct val="100000"/>
              </a:lnSpc>
              <a:spcBef>
                <a:spcPts val="0"/>
              </a:spcBef>
              <a:buAutoNum type="alphaUcPeriod"/>
            </a:pPr>
            <a:endParaRPr lang="en-US" b="1" dirty="0"/>
          </a:p>
          <a:p>
            <a:pPr marL="457200" lvl="0" indent="-228600" rtl="0">
              <a:lnSpc>
                <a:spcPct val="100000"/>
              </a:lnSpc>
              <a:spcBef>
                <a:spcPts val="0"/>
              </a:spcBef>
              <a:buAutoNum type="alphaUcPeriod"/>
            </a:pPr>
            <a:r>
              <a:rPr lang="en-US" b="1" dirty="0"/>
              <a:t>  </a:t>
            </a:r>
            <a:r>
              <a:rPr lang="en-US" u="sng" dirty="0"/>
              <a:t>Publisher</a:t>
            </a:r>
            <a:r>
              <a:rPr lang="en-US" dirty="0"/>
              <a:t> submits manuscript, author confirms </a:t>
            </a:r>
            <a:r>
              <a:rPr lang="en-US" dirty="0" err="1"/>
              <a:t>a-ok</a:t>
            </a:r>
            <a:endParaRPr lang="en-US" dirty="0"/>
          </a:p>
          <a:p>
            <a:pPr marL="0" lvl="0" indent="0" rtl="0">
              <a:lnSpc>
                <a:spcPct val="100000"/>
              </a:lnSpc>
              <a:spcBef>
                <a:spcPts val="0"/>
              </a:spcBef>
              <a:buNone/>
            </a:pPr>
            <a:endParaRPr dirty="0"/>
          </a:p>
          <a:p>
            <a:pPr marL="0" lvl="0" indent="0">
              <a:lnSpc>
                <a:spcPct val="100000"/>
              </a:lnSpc>
              <a:spcBef>
                <a:spcPts val="0"/>
              </a:spcBef>
              <a:buNone/>
            </a:pPr>
            <a:r>
              <a:rPr lang="en-US" dirty="0"/>
              <a:t>Let’s take this one at a time ...</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20</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2" end="2"/>
                                            </p:txEl>
                                          </p:spTgt>
                                        </p:tgtEl>
                                        <p:attrNameLst>
                                          <p:attrName>style.visibility</p:attrName>
                                        </p:attrNameLst>
                                      </p:cBhvr>
                                      <p:to>
                                        <p:strVal val="visible"/>
                                      </p:to>
                                    </p:set>
                                    <p:animEffect transition="in" filter="fade">
                                      <p:cBhvr>
                                        <p:cTn id="12" dur="500"/>
                                        <p:tgtEl>
                                          <p:spTgt spid="2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4" end="4"/>
                                            </p:txEl>
                                          </p:spTgt>
                                        </p:tgtEl>
                                        <p:attrNameLst>
                                          <p:attrName>style.visibility</p:attrName>
                                        </p:attrNameLst>
                                      </p:cBhvr>
                                      <p:to>
                                        <p:strVal val="visible"/>
                                      </p:to>
                                    </p:set>
                                    <p:animEffect transition="in" filter="fade">
                                      <p:cBhvr>
                                        <p:cTn id="17" dur="500"/>
                                        <p:tgtEl>
                                          <p:spTgt spid="25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6" end="6"/>
                                            </p:txEl>
                                          </p:spTgt>
                                        </p:tgtEl>
                                        <p:attrNameLst>
                                          <p:attrName>style.visibility</p:attrName>
                                        </p:attrNameLst>
                                      </p:cBhvr>
                                      <p:to>
                                        <p:strVal val="visible"/>
                                      </p:to>
                                    </p:set>
                                    <p:animEffect transition="in" filter="fade">
                                      <p:cBhvr>
                                        <p:cTn id="22" dur="500"/>
                                        <p:tgtEl>
                                          <p:spTgt spid="25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8" end="8"/>
                                            </p:txEl>
                                          </p:spTgt>
                                        </p:tgtEl>
                                        <p:attrNameLst>
                                          <p:attrName>style.visibility</p:attrName>
                                        </p:attrNameLst>
                                      </p:cBhvr>
                                      <p:to>
                                        <p:strVal val="visible"/>
                                      </p:to>
                                    </p:set>
                                    <p:animEffect transition="in" filter="fade">
                                      <p:cBhvr>
                                        <p:cTn id="27" dur="500"/>
                                        <p:tgtEl>
                                          <p:spTgt spid="25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aphicFrame>
        <p:nvGraphicFramePr>
          <p:cNvPr id="260" name="Shape 260"/>
          <p:cNvGraphicFramePr/>
          <p:nvPr>
            <p:extLst>
              <p:ext uri="{D42A27DB-BD31-4B8C-83A1-F6EECF244321}">
                <p14:modId xmlns:p14="http://schemas.microsoft.com/office/powerpoint/2010/main" val="2843101788"/>
              </p:ext>
            </p:extLst>
          </p:nvPr>
        </p:nvGraphicFramePr>
        <p:xfrm>
          <a:off x="2107550" y="497250"/>
          <a:ext cx="9729925" cy="2779716"/>
        </p:xfrm>
        <a:graphic>
          <a:graphicData uri="http://schemas.openxmlformats.org/drawingml/2006/table">
            <a:tbl>
              <a:tblPr>
                <a:noFill/>
                <a:tableStyleId>{21379A37-CE88-44F4-8ED8-BB44705402DA}</a:tableStyleId>
              </a:tblPr>
              <a:tblGrid>
                <a:gridCol w="528925">
                  <a:extLst>
                    <a:ext uri="{9D8B030D-6E8A-4147-A177-3AD203B41FA5}">
                      <a16:colId xmlns:a16="http://schemas.microsoft.com/office/drawing/2014/main" xmlns="" val="20000"/>
                    </a:ext>
                  </a:extLst>
                </a:gridCol>
                <a:gridCol w="2898025">
                  <a:extLst>
                    <a:ext uri="{9D8B030D-6E8A-4147-A177-3AD203B41FA5}">
                      <a16:colId xmlns:a16="http://schemas.microsoft.com/office/drawing/2014/main" xmlns="" val="20001"/>
                    </a:ext>
                  </a:extLst>
                </a:gridCol>
                <a:gridCol w="2534400">
                  <a:extLst>
                    <a:ext uri="{9D8B030D-6E8A-4147-A177-3AD203B41FA5}">
                      <a16:colId xmlns:a16="http://schemas.microsoft.com/office/drawing/2014/main" xmlns="" val="20002"/>
                    </a:ext>
                  </a:extLst>
                </a:gridCol>
                <a:gridCol w="2643600">
                  <a:extLst>
                    <a:ext uri="{9D8B030D-6E8A-4147-A177-3AD203B41FA5}">
                      <a16:colId xmlns:a16="http://schemas.microsoft.com/office/drawing/2014/main" xmlns="" val="20003"/>
                    </a:ext>
                  </a:extLst>
                </a:gridCol>
                <a:gridCol w="1124975">
                  <a:extLst>
                    <a:ext uri="{9D8B030D-6E8A-4147-A177-3AD203B41FA5}">
                      <a16:colId xmlns:a16="http://schemas.microsoft.com/office/drawing/2014/main" xmlns="" val="20004"/>
                    </a:ext>
                  </a:extLst>
                </a:gridCol>
              </a:tblGrid>
              <a:tr h="443900">
                <a:tc>
                  <a:txBody>
                    <a:bodyPr/>
                    <a:lstStyle/>
                    <a:p>
                      <a:pPr lvl="0" algn="ctr" rtl="0">
                        <a:lnSpc>
                          <a:spcPct val="115000"/>
                        </a:lnSpc>
                        <a:spcBef>
                          <a:spcPts val="0"/>
                        </a:spcBef>
                        <a:buNone/>
                      </a:pPr>
                      <a:endParaRPr sz="1800" b="1" dirty="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lvl="0" rtl="0">
                        <a:lnSpc>
                          <a:spcPct val="115000"/>
                        </a:lnSpc>
                        <a:spcBef>
                          <a:spcPts val="0"/>
                        </a:spcBef>
                        <a:buNone/>
                      </a:pPr>
                      <a:r>
                        <a:rPr lang="en-US" sz="2400" b="1" dirty="0">
                          <a:latin typeface="Calibri"/>
                          <a:ea typeface="Calibri"/>
                          <a:cs typeface="Calibri"/>
                          <a:sym typeface="Calibri"/>
                        </a:rPr>
                        <a:t>Who Deposits?</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lvl="0" rtl="0">
                        <a:lnSpc>
                          <a:spcPct val="115000"/>
                        </a:lnSpc>
                        <a:spcBef>
                          <a:spcPts val="0"/>
                        </a:spcBef>
                        <a:buNone/>
                      </a:pPr>
                      <a:r>
                        <a:rPr lang="en-US" sz="2400" b="1" dirty="0">
                          <a:latin typeface="Calibri"/>
                          <a:ea typeface="Calibri"/>
                          <a:cs typeface="Calibri"/>
                          <a:sym typeface="Calibri"/>
                        </a:rPr>
                        <a:t>What’s Next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lvl="0" rtl="0">
                        <a:spcBef>
                          <a:spcPts val="0"/>
                        </a:spcBef>
                        <a:buNone/>
                      </a:pPr>
                      <a:r>
                        <a:rPr lang="en-US" sz="2400" b="1">
                          <a:latin typeface="Calibri"/>
                          <a:ea typeface="Calibri"/>
                          <a:cs typeface="Calibri"/>
                          <a:sym typeface="Calibri"/>
                        </a:rPr>
                        <a:t>Then What is Needed?</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lvl="0" rtl="0">
                        <a:spcBef>
                          <a:spcPts val="0"/>
                        </a:spcBef>
                        <a:buNone/>
                      </a:pPr>
                      <a:r>
                        <a:rPr lang="en-US" sz="2400" b="1" dirty="0">
                          <a:latin typeface="Calibri"/>
                          <a:ea typeface="Calibri"/>
                          <a:cs typeface="Calibri"/>
                          <a:sym typeface="Calibri"/>
                        </a:rPr>
                        <a:t>And Finally</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904875">
                <a:tc>
                  <a:txBody>
                    <a:bodyPr/>
                    <a:lstStyle/>
                    <a:p>
                      <a:pPr lvl="0" algn="ctr" rtl="0">
                        <a:lnSpc>
                          <a:spcPct val="115000"/>
                        </a:lnSpc>
                        <a:spcBef>
                          <a:spcPts val="0"/>
                        </a:spcBef>
                        <a:buNone/>
                      </a:pPr>
                      <a:r>
                        <a:rPr lang="en-US" sz="2400" dirty="0">
                          <a:solidFill>
                            <a:srgbClr val="274E13"/>
                          </a:solidFill>
                          <a:latin typeface="Calibri"/>
                          <a:ea typeface="Calibri"/>
                          <a:cs typeface="Calibri"/>
                          <a:sym typeface="Calibri"/>
                        </a:rPr>
                        <a:t>A.</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lvl="0" rtl="0">
                        <a:lnSpc>
                          <a:spcPct val="115000"/>
                        </a:lnSpc>
                        <a:spcBef>
                          <a:spcPts val="0"/>
                        </a:spcBef>
                        <a:buNone/>
                      </a:pPr>
                      <a:r>
                        <a:rPr lang="en-US" sz="2400" b="1" dirty="0">
                          <a:solidFill>
                            <a:srgbClr val="274E13"/>
                          </a:solidFill>
                          <a:latin typeface="Calibri"/>
                          <a:ea typeface="Calibri"/>
                          <a:cs typeface="Calibri"/>
                          <a:sym typeface="Calibri"/>
                        </a:rPr>
                        <a:t>Journal </a:t>
                      </a:r>
                      <a:r>
                        <a:rPr lang="en-US" sz="2400" dirty="0">
                          <a:solidFill>
                            <a:srgbClr val="274E13"/>
                          </a:solidFill>
                          <a:latin typeface="Calibri"/>
                          <a:ea typeface="Calibri"/>
                          <a:cs typeface="Calibri"/>
                          <a:sym typeface="Calibri"/>
                        </a:rPr>
                        <a:t>deposits the published version of all NIH funded articles in to PMC</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lvl="0" rtl="0">
                        <a:lnSpc>
                          <a:spcPct val="115000"/>
                        </a:lnSpc>
                        <a:spcBef>
                          <a:spcPts val="0"/>
                        </a:spcBef>
                        <a:buNone/>
                      </a:pPr>
                      <a:r>
                        <a:rPr lang="en-US" sz="2400" dirty="0">
                          <a:solidFill>
                            <a:srgbClr val="274E13"/>
                          </a:solidFill>
                          <a:latin typeface="Calibri"/>
                          <a:ea typeface="Calibri"/>
                          <a:cs typeface="Calibri"/>
                          <a:sym typeface="Calibri"/>
                        </a:rPr>
                        <a:t>Article is compliant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261" name="Shape 261"/>
          <p:cNvSpPr txBox="1"/>
          <p:nvPr/>
        </p:nvSpPr>
        <p:spPr>
          <a:xfrm rot="-5400000">
            <a:off x="-2336575" y="2654550"/>
            <a:ext cx="6501300" cy="1573800"/>
          </a:xfrm>
          <a:prstGeom prst="rect">
            <a:avLst/>
          </a:prstGeom>
          <a:noFill/>
          <a:ln>
            <a:noFill/>
          </a:ln>
        </p:spPr>
        <p:txBody>
          <a:bodyPr wrap="square" lIns="91425" tIns="91425" rIns="91425" bIns="91425" anchor="t" anchorCtr="0">
            <a:noAutofit/>
          </a:bodyPr>
          <a:lstStyle/>
          <a:p>
            <a:pPr lvl="0" algn="ctr">
              <a:spcBef>
                <a:spcPts val="0"/>
              </a:spcBef>
              <a:buNone/>
            </a:pPr>
            <a:r>
              <a:rPr lang="en-US" sz="4400" dirty="0">
                <a:solidFill>
                  <a:schemeClr val="dk1"/>
                </a:solidFill>
                <a:latin typeface="Calibri Light" panose="020F0302020204030204" pitchFamily="34" charset="0"/>
              </a:rPr>
              <a:t>PubMed Central Submission Methods</a:t>
            </a:r>
          </a:p>
        </p:txBody>
      </p:sp>
      <p:pic>
        <p:nvPicPr>
          <p:cNvPr id="262" name="Shape 262"/>
          <p:cNvPicPr preferRelativeResize="0"/>
          <p:nvPr/>
        </p:nvPicPr>
        <p:blipFill>
          <a:blip r:embed="rId3">
            <a:alphaModFix/>
          </a:blip>
          <a:stretch>
            <a:fillRect/>
          </a:stretch>
        </p:blipFill>
        <p:spPr>
          <a:xfrm>
            <a:off x="1825633" y="1465812"/>
            <a:ext cx="381000" cy="466725"/>
          </a:xfrm>
          <a:prstGeom prst="rect">
            <a:avLst/>
          </a:prstGeom>
          <a:noFill/>
          <a:ln>
            <a:noFill/>
          </a:ln>
        </p:spPr>
      </p:pic>
      <p:pic>
        <p:nvPicPr>
          <p:cNvPr id="263" name="Shape 263"/>
          <p:cNvPicPr preferRelativeResize="0"/>
          <p:nvPr/>
        </p:nvPicPr>
        <p:blipFill>
          <a:blip r:embed="rId4">
            <a:alphaModFix/>
          </a:blip>
          <a:stretch>
            <a:fillRect/>
          </a:stretch>
        </p:blipFill>
        <p:spPr>
          <a:xfrm>
            <a:off x="10533050" y="1557809"/>
            <a:ext cx="1181100" cy="609600"/>
          </a:xfrm>
          <a:prstGeom prst="rect">
            <a:avLst/>
          </a:prstGeom>
          <a:noFill/>
          <a:ln>
            <a:noFill/>
          </a:ln>
        </p:spPr>
      </p:pic>
      <p:sp>
        <p:nvSpPr>
          <p:cNvPr id="264" name="Shape 264"/>
          <p:cNvSpPr txBox="1"/>
          <p:nvPr/>
        </p:nvSpPr>
        <p:spPr>
          <a:xfrm rot="-2700000">
            <a:off x="1682031" y="397339"/>
            <a:ext cx="1049205" cy="380989"/>
          </a:xfrm>
          <a:prstGeom prst="rect">
            <a:avLst/>
          </a:prstGeom>
          <a:noFill/>
          <a:ln>
            <a:noFill/>
          </a:ln>
        </p:spPr>
        <p:txBody>
          <a:bodyPr wrap="square" lIns="91425" tIns="91425" rIns="91425" bIns="91425" anchor="t" anchorCtr="0">
            <a:noAutofit/>
          </a:bodyPr>
          <a:lstStyle/>
          <a:p>
            <a:pPr lvl="0">
              <a:spcBef>
                <a:spcPts val="0"/>
              </a:spcBef>
              <a:buNone/>
            </a:pPr>
            <a:r>
              <a:rPr lang="en-US" sz="1800" b="1"/>
              <a:t>Method</a:t>
            </a:r>
          </a:p>
        </p:txBody>
      </p:sp>
      <p:cxnSp>
        <p:nvCxnSpPr>
          <p:cNvPr id="265" name="Shape 265"/>
          <p:cNvCxnSpPr/>
          <p:nvPr/>
        </p:nvCxnSpPr>
        <p:spPr>
          <a:xfrm>
            <a:off x="7295745" y="1740861"/>
            <a:ext cx="2956905" cy="6839"/>
          </a:xfrm>
          <a:prstGeom prst="straightConnector1">
            <a:avLst/>
          </a:prstGeom>
          <a:noFill/>
          <a:ln w="28575" cap="flat" cmpd="sng">
            <a:solidFill>
              <a:srgbClr val="38761D"/>
            </a:solidFill>
            <a:prstDash val="solid"/>
            <a:round/>
            <a:headEnd type="none" w="lg" len="lg"/>
            <a:tailEnd type="triangle" w="lg" len="lg"/>
          </a:ln>
        </p:spPr>
      </p:cxnSp>
      <p:cxnSp>
        <p:nvCxnSpPr>
          <p:cNvPr id="266" name="Shape 266"/>
          <p:cNvCxnSpPr/>
          <p:nvPr/>
        </p:nvCxnSpPr>
        <p:spPr>
          <a:xfrm>
            <a:off x="1841600" y="1417172"/>
            <a:ext cx="10101900" cy="0"/>
          </a:xfrm>
          <a:prstGeom prst="straightConnector1">
            <a:avLst/>
          </a:prstGeom>
          <a:noFill/>
          <a:ln w="28575" cap="flat" cmpd="sng">
            <a:solidFill>
              <a:srgbClr val="1155CC"/>
            </a:solidFill>
            <a:prstDash val="solid"/>
            <a:round/>
            <a:headEnd type="none" w="lg" len="lg"/>
            <a:tailEnd type="none" w="lg" len="lg"/>
          </a:ln>
        </p:spPr>
      </p:cxnSp>
      <p:sp>
        <p:nvSpPr>
          <p:cNvPr id="267" name="Shape 267"/>
          <p:cNvSpPr txBox="1"/>
          <p:nvPr/>
        </p:nvSpPr>
        <p:spPr>
          <a:xfrm>
            <a:off x="2032100" y="5789700"/>
            <a:ext cx="9156000" cy="1068300"/>
          </a:xfrm>
          <a:prstGeom prst="rect">
            <a:avLst/>
          </a:prstGeom>
          <a:noFill/>
          <a:ln>
            <a:noFill/>
          </a:ln>
        </p:spPr>
        <p:txBody>
          <a:bodyPr wrap="square" lIns="91425" tIns="91425" rIns="91425" bIns="91425" anchor="t" anchorCtr="0">
            <a:noAutofit/>
          </a:bodyPr>
          <a:lstStyle/>
          <a:p>
            <a:pPr lvl="0" rtl="0">
              <a:spcBef>
                <a:spcPts val="0"/>
              </a:spcBef>
              <a:buNone/>
            </a:pPr>
            <a:r>
              <a:rPr lang="en-US" sz="1800" dirty="0">
                <a:latin typeface="Calibri" panose="020F0502020204030204" pitchFamily="34" charset="0"/>
              </a:rPr>
              <a:t>How do I know if this is what happens?  Check here: </a:t>
            </a:r>
            <a:r>
              <a:rPr lang="en-US" sz="1800" u="sng" dirty="0">
                <a:solidFill>
                  <a:schemeClr val="hlink"/>
                </a:solidFill>
                <a:latin typeface="Calibri" panose="020F0502020204030204" pitchFamily="34" charset="0"/>
                <a:ea typeface="Calibri"/>
                <a:cs typeface="Calibri"/>
                <a:sym typeface="Calibri"/>
                <a:hlinkClick r:id="rId5"/>
              </a:rPr>
              <a:t>https://publicaccess.nih.gov/submit_process_journals.htm</a:t>
            </a:r>
            <a:r>
              <a:rPr lang="en-US" sz="1800" dirty="0">
                <a:solidFill>
                  <a:schemeClr val="dk1"/>
                </a:solidFill>
                <a:latin typeface="Calibri" panose="020F0502020204030204" pitchFamily="34" charset="0"/>
                <a:ea typeface="Calibri"/>
                <a:cs typeface="Calibri"/>
                <a:sym typeface="Calibri"/>
              </a:rPr>
              <a:t> </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21</a:t>
            </a:fld>
            <a:endParaRPr lang="en-US"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aphicFrame>
        <p:nvGraphicFramePr>
          <p:cNvPr id="274" name="Shape 274"/>
          <p:cNvGraphicFramePr/>
          <p:nvPr>
            <p:extLst>
              <p:ext uri="{D42A27DB-BD31-4B8C-83A1-F6EECF244321}">
                <p14:modId xmlns:p14="http://schemas.microsoft.com/office/powerpoint/2010/main" val="3584842865"/>
              </p:ext>
            </p:extLst>
          </p:nvPr>
        </p:nvGraphicFramePr>
        <p:xfrm>
          <a:off x="1900875" y="497250"/>
          <a:ext cx="9372300" cy="6982878"/>
        </p:xfrm>
        <a:graphic>
          <a:graphicData uri="http://schemas.openxmlformats.org/drawingml/2006/table">
            <a:tbl>
              <a:tblPr>
                <a:noFill/>
                <a:effectLst>
                  <a:outerShdw blurRad="50800" dist="50800" dir="6000000" algn="ctr" rotWithShape="0">
                    <a:schemeClr val="bg1"/>
                  </a:outerShdw>
                </a:effectLst>
                <a:tableStyleId>{21379A37-CE88-44F4-8ED8-BB44705402DA}</a:tableStyleId>
              </a:tblPr>
              <a:tblGrid>
                <a:gridCol w="509475">
                  <a:extLst>
                    <a:ext uri="{9D8B030D-6E8A-4147-A177-3AD203B41FA5}">
                      <a16:colId xmlns:a16="http://schemas.microsoft.com/office/drawing/2014/main" xmlns="" val="20000"/>
                    </a:ext>
                  </a:extLst>
                </a:gridCol>
                <a:gridCol w="3224275">
                  <a:extLst>
                    <a:ext uri="{9D8B030D-6E8A-4147-A177-3AD203B41FA5}">
                      <a16:colId xmlns:a16="http://schemas.microsoft.com/office/drawing/2014/main" xmlns="" val="20001"/>
                    </a:ext>
                  </a:extLst>
                </a:gridCol>
                <a:gridCol w="2310500">
                  <a:extLst>
                    <a:ext uri="{9D8B030D-6E8A-4147-A177-3AD203B41FA5}">
                      <a16:colId xmlns:a16="http://schemas.microsoft.com/office/drawing/2014/main" xmlns="" val="20002"/>
                    </a:ext>
                  </a:extLst>
                </a:gridCol>
                <a:gridCol w="2033125">
                  <a:extLst>
                    <a:ext uri="{9D8B030D-6E8A-4147-A177-3AD203B41FA5}">
                      <a16:colId xmlns:a16="http://schemas.microsoft.com/office/drawing/2014/main" xmlns="" val="20003"/>
                    </a:ext>
                  </a:extLst>
                </a:gridCol>
                <a:gridCol w="1294925">
                  <a:extLst>
                    <a:ext uri="{9D8B030D-6E8A-4147-A177-3AD203B41FA5}">
                      <a16:colId xmlns:a16="http://schemas.microsoft.com/office/drawing/2014/main" xmlns="" val="20004"/>
                    </a:ext>
                  </a:extLst>
                </a:gridCol>
              </a:tblGrid>
              <a:tr h="443900">
                <a:tc>
                  <a:txBody>
                    <a:bodyPr/>
                    <a:lstStyle/>
                    <a:p>
                      <a:pPr lvl="0" algn="ctr" rtl="0">
                        <a:lnSpc>
                          <a:spcPct val="115000"/>
                        </a:lnSpc>
                        <a:spcBef>
                          <a:spcPts val="0"/>
                        </a:spcBef>
                        <a:buNone/>
                      </a:pPr>
                      <a:endParaRPr sz="1800" b="1" dirty="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200" b="1">
                          <a:latin typeface="Calibri"/>
                          <a:ea typeface="Calibri"/>
                          <a:cs typeface="Calibri"/>
                          <a:sym typeface="Calibri"/>
                        </a:rPr>
                        <a:t>Who Deposits?</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200" b="1">
                          <a:latin typeface="Calibri"/>
                          <a:ea typeface="Calibri"/>
                          <a:cs typeface="Calibri"/>
                          <a:sym typeface="Calibri"/>
                        </a:rPr>
                        <a:t>What’s Next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US" sz="2200" b="1" dirty="0">
                          <a:latin typeface="Calibri"/>
                          <a:ea typeface="Calibri"/>
                          <a:cs typeface="Calibri"/>
                          <a:sym typeface="Calibri"/>
                        </a:rPr>
                        <a:t>Then What is Needed?</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US" sz="2200" b="1" dirty="0">
                          <a:latin typeface="Calibri"/>
                          <a:ea typeface="Calibri"/>
                          <a:cs typeface="Calibri"/>
                          <a:sym typeface="Calibri"/>
                        </a:rPr>
                        <a:t>And Finally</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904875">
                <a:tc>
                  <a:txBody>
                    <a:bodyPr/>
                    <a:lstStyle/>
                    <a:p>
                      <a:pPr lvl="0" algn="l" rtl="0">
                        <a:lnSpc>
                          <a:spcPct val="115000"/>
                        </a:lnSpc>
                        <a:spcBef>
                          <a:spcPts val="0"/>
                        </a:spcBef>
                        <a:buNone/>
                      </a:pPr>
                      <a:endParaRPr sz="18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b="1">
                        <a:solidFill>
                          <a:srgbClr val="274E13"/>
                        </a:solidFill>
                        <a:latin typeface="Calibri"/>
                        <a:ea typeface="Calibri"/>
                        <a:cs typeface="Calibri"/>
                        <a:sym typeface="Calibri"/>
                      </a:endParaRPr>
                    </a:p>
                    <a:p>
                      <a:pPr lvl="0" rtl="0">
                        <a:lnSpc>
                          <a:spcPct val="115000"/>
                        </a:lnSpc>
                        <a:spcBef>
                          <a:spcPts val="0"/>
                        </a:spcBef>
                        <a:buNone/>
                      </a:pPr>
                      <a:endParaRPr sz="1600" b="1">
                        <a:solidFill>
                          <a:srgbClr val="274E13"/>
                        </a:solidFill>
                        <a:latin typeface="Calibri"/>
                        <a:ea typeface="Calibri"/>
                        <a:cs typeface="Calibri"/>
                        <a:sym typeface="Calibri"/>
                      </a:endParaRPr>
                    </a:p>
                    <a:p>
                      <a:pPr lvl="0" rtl="0">
                        <a:lnSpc>
                          <a:spcPct val="115000"/>
                        </a:lnSpc>
                        <a:spcBef>
                          <a:spcPts val="0"/>
                        </a:spcBef>
                        <a:buNone/>
                      </a:pPr>
                      <a:endParaRPr sz="1600" b="1">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476375">
                <a:tc>
                  <a:txBody>
                    <a:bodyPr/>
                    <a:lstStyle/>
                    <a:p>
                      <a:pPr lvl="0" algn="ctr" rtl="0">
                        <a:lnSpc>
                          <a:spcPct val="115000"/>
                        </a:lnSpc>
                        <a:spcBef>
                          <a:spcPts val="0"/>
                        </a:spcBef>
                        <a:buNone/>
                      </a:pPr>
                      <a:r>
                        <a:rPr lang="en-US" sz="2400">
                          <a:solidFill>
                            <a:srgbClr val="274E13"/>
                          </a:solidFill>
                          <a:latin typeface="Calibri"/>
                          <a:ea typeface="Calibri"/>
                          <a:cs typeface="Calibri"/>
                          <a:sym typeface="Calibri"/>
                        </a:rPr>
                        <a:t>B.</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400" b="1" dirty="0">
                          <a:solidFill>
                            <a:srgbClr val="274E13"/>
                          </a:solidFill>
                          <a:latin typeface="Calibri"/>
                          <a:ea typeface="Calibri"/>
                          <a:cs typeface="Calibri"/>
                          <a:sym typeface="Calibri"/>
                        </a:rPr>
                        <a:t>Author </a:t>
                      </a:r>
                      <a:r>
                        <a:rPr lang="en-US" sz="2400" dirty="0">
                          <a:solidFill>
                            <a:srgbClr val="274E13"/>
                          </a:solidFill>
                          <a:latin typeface="Calibri"/>
                          <a:ea typeface="Calibri"/>
                          <a:cs typeface="Calibri"/>
                          <a:sym typeface="Calibri"/>
                        </a:rPr>
                        <a:t>arranges to have </a:t>
                      </a:r>
                      <a:r>
                        <a:rPr lang="en-US" sz="2400" b="1" dirty="0">
                          <a:solidFill>
                            <a:srgbClr val="274E13"/>
                          </a:solidFill>
                          <a:latin typeface="Calibri"/>
                          <a:ea typeface="Calibri"/>
                          <a:cs typeface="Calibri"/>
                          <a:sym typeface="Calibri"/>
                        </a:rPr>
                        <a:t>Journal </a:t>
                      </a:r>
                      <a:r>
                        <a:rPr lang="en-US" sz="2400" dirty="0">
                          <a:solidFill>
                            <a:srgbClr val="274E13"/>
                          </a:solidFill>
                          <a:latin typeface="Calibri"/>
                          <a:ea typeface="Calibri"/>
                          <a:cs typeface="Calibri"/>
                          <a:sym typeface="Calibri"/>
                        </a:rPr>
                        <a:t>deposit the published version of specific NIH funded article in to PMC</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400" b="1">
                          <a:solidFill>
                            <a:srgbClr val="274E13"/>
                          </a:solidFill>
                          <a:latin typeface="Calibri"/>
                          <a:ea typeface="Calibri"/>
                          <a:cs typeface="Calibri"/>
                          <a:sym typeface="Calibri"/>
                        </a:rPr>
                        <a:t>Author</a:t>
                      </a:r>
                      <a:r>
                        <a:rPr lang="en-US" sz="2400">
                          <a:solidFill>
                            <a:srgbClr val="274E13"/>
                          </a:solidFill>
                          <a:latin typeface="Calibri"/>
                          <a:ea typeface="Calibri"/>
                          <a:cs typeface="Calibri"/>
                          <a:sym typeface="Calibri"/>
                        </a:rPr>
                        <a:t> is responsible to confirm the deposit in PMC</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466850">
                <a:tc>
                  <a:txBody>
                    <a:bodyPr/>
                    <a:lstStyle/>
                    <a:p>
                      <a:pPr lvl="0" algn="ctr" rtl="0">
                        <a:lnSpc>
                          <a:spcPct val="115000"/>
                        </a:lnSpc>
                        <a:spcBef>
                          <a:spcPts val="0"/>
                        </a:spcBef>
                        <a:buNone/>
                      </a:pPr>
                      <a:endParaRPr sz="18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52550">
                <a:tc>
                  <a:txBody>
                    <a:bodyPr/>
                    <a:lstStyle/>
                    <a:p>
                      <a:pPr lvl="0" algn="ctr" rtl="0">
                        <a:lnSpc>
                          <a:spcPct val="115000"/>
                        </a:lnSpc>
                        <a:spcBef>
                          <a:spcPts val="0"/>
                        </a:spcBef>
                        <a:buNone/>
                      </a:pPr>
                      <a:endParaRPr sz="18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275" name="Shape 275"/>
          <p:cNvSpPr txBox="1"/>
          <p:nvPr/>
        </p:nvSpPr>
        <p:spPr>
          <a:xfrm rot="-5400000">
            <a:off x="-2336575" y="2654550"/>
            <a:ext cx="6501300" cy="1573800"/>
          </a:xfrm>
          <a:prstGeom prst="rect">
            <a:avLst/>
          </a:prstGeom>
          <a:noFill/>
          <a:ln>
            <a:noFill/>
          </a:ln>
        </p:spPr>
        <p:txBody>
          <a:bodyPr wrap="square" lIns="91425" tIns="91425" rIns="91425" bIns="91425" anchor="t" anchorCtr="0">
            <a:noAutofit/>
          </a:bodyPr>
          <a:lstStyle/>
          <a:p>
            <a:pPr lvl="0" algn="ctr" rtl="0">
              <a:spcBef>
                <a:spcPts val="0"/>
              </a:spcBef>
              <a:buNone/>
            </a:pPr>
            <a:r>
              <a:rPr lang="en-US" sz="4400" dirty="0">
                <a:solidFill>
                  <a:schemeClr val="dk1"/>
                </a:solidFill>
                <a:latin typeface="Calibri Light" panose="020F0302020204030204" pitchFamily="34" charset="0"/>
              </a:rPr>
              <a:t>PubMed Central Submission Methods</a:t>
            </a:r>
          </a:p>
        </p:txBody>
      </p:sp>
      <p:pic>
        <p:nvPicPr>
          <p:cNvPr id="276" name="Shape 276"/>
          <p:cNvPicPr preferRelativeResize="0"/>
          <p:nvPr/>
        </p:nvPicPr>
        <p:blipFill>
          <a:blip r:embed="rId3">
            <a:alphaModFix/>
          </a:blip>
          <a:stretch>
            <a:fillRect/>
          </a:stretch>
        </p:blipFill>
        <p:spPr>
          <a:xfrm>
            <a:off x="1596075" y="2482425"/>
            <a:ext cx="381000" cy="381000"/>
          </a:xfrm>
          <a:prstGeom prst="rect">
            <a:avLst/>
          </a:prstGeom>
          <a:noFill/>
          <a:ln>
            <a:noFill/>
          </a:ln>
        </p:spPr>
      </p:pic>
      <p:pic>
        <p:nvPicPr>
          <p:cNvPr id="277" name="Shape 277"/>
          <p:cNvPicPr preferRelativeResize="0"/>
          <p:nvPr/>
        </p:nvPicPr>
        <p:blipFill>
          <a:blip r:embed="rId4">
            <a:alphaModFix/>
          </a:blip>
          <a:stretch>
            <a:fillRect/>
          </a:stretch>
        </p:blipFill>
        <p:spPr>
          <a:xfrm>
            <a:off x="10756475" y="2313388"/>
            <a:ext cx="1181100" cy="609600"/>
          </a:xfrm>
          <a:prstGeom prst="rect">
            <a:avLst/>
          </a:prstGeom>
          <a:noFill/>
          <a:ln>
            <a:noFill/>
          </a:ln>
        </p:spPr>
      </p:pic>
      <p:sp>
        <p:nvSpPr>
          <p:cNvPr id="278" name="Shape 278"/>
          <p:cNvSpPr txBox="1"/>
          <p:nvPr/>
        </p:nvSpPr>
        <p:spPr>
          <a:xfrm rot="-2700000">
            <a:off x="1682031" y="397339"/>
            <a:ext cx="1049205" cy="380989"/>
          </a:xfrm>
          <a:prstGeom prst="rect">
            <a:avLst/>
          </a:prstGeom>
          <a:noFill/>
          <a:ln>
            <a:noFill/>
          </a:ln>
        </p:spPr>
        <p:txBody>
          <a:bodyPr wrap="square" lIns="91425" tIns="91425" rIns="91425" bIns="91425" anchor="t" anchorCtr="0">
            <a:noAutofit/>
          </a:bodyPr>
          <a:lstStyle/>
          <a:p>
            <a:pPr lvl="0" rtl="0">
              <a:spcBef>
                <a:spcPts val="0"/>
              </a:spcBef>
              <a:buNone/>
            </a:pPr>
            <a:r>
              <a:rPr lang="en-US" sz="1800" b="1"/>
              <a:t>Method</a:t>
            </a:r>
          </a:p>
        </p:txBody>
      </p:sp>
      <p:cxnSp>
        <p:nvCxnSpPr>
          <p:cNvPr id="279" name="Shape 279"/>
          <p:cNvCxnSpPr/>
          <p:nvPr/>
        </p:nvCxnSpPr>
        <p:spPr>
          <a:xfrm>
            <a:off x="7884250" y="2694400"/>
            <a:ext cx="2368500" cy="23700"/>
          </a:xfrm>
          <a:prstGeom prst="straightConnector1">
            <a:avLst/>
          </a:prstGeom>
          <a:noFill/>
          <a:ln w="28575" cap="flat" cmpd="sng">
            <a:solidFill>
              <a:srgbClr val="38761D"/>
            </a:solidFill>
            <a:prstDash val="solid"/>
            <a:round/>
            <a:headEnd type="none" w="lg" len="lg"/>
            <a:tailEnd type="triangle" w="lg" len="lg"/>
          </a:ln>
        </p:spPr>
      </p:cxnSp>
      <p:cxnSp>
        <p:nvCxnSpPr>
          <p:cNvPr id="280" name="Shape 280"/>
          <p:cNvCxnSpPr/>
          <p:nvPr/>
        </p:nvCxnSpPr>
        <p:spPr>
          <a:xfrm>
            <a:off x="1835675" y="1347891"/>
            <a:ext cx="10101900" cy="0"/>
          </a:xfrm>
          <a:prstGeom prst="straightConnector1">
            <a:avLst/>
          </a:prstGeom>
          <a:noFill/>
          <a:ln w="28575" cap="flat" cmpd="sng">
            <a:solidFill>
              <a:srgbClr val="1155CC"/>
            </a:solidFill>
            <a:prstDash val="solid"/>
            <a:round/>
            <a:headEnd type="none" w="lg" len="lg"/>
            <a:tailEnd type="none" w="lg" len="lg"/>
          </a:ln>
        </p:spPr>
      </p:cxn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286" name="Shape 286"/>
          <p:cNvGraphicFramePr/>
          <p:nvPr>
            <p:extLst>
              <p:ext uri="{D42A27DB-BD31-4B8C-83A1-F6EECF244321}">
                <p14:modId xmlns:p14="http://schemas.microsoft.com/office/powerpoint/2010/main" val="275305512"/>
              </p:ext>
            </p:extLst>
          </p:nvPr>
        </p:nvGraphicFramePr>
        <p:xfrm>
          <a:off x="2107550" y="497250"/>
          <a:ext cx="9165625" cy="7491878"/>
        </p:xfrm>
        <a:graphic>
          <a:graphicData uri="http://schemas.openxmlformats.org/drawingml/2006/table">
            <a:tbl>
              <a:tblPr>
                <a:noFill/>
                <a:tableStyleId>{21379A37-CE88-44F4-8ED8-BB44705402DA}</a:tableStyleId>
              </a:tblPr>
              <a:tblGrid>
                <a:gridCol w="498250">
                  <a:extLst>
                    <a:ext uri="{9D8B030D-6E8A-4147-A177-3AD203B41FA5}">
                      <a16:colId xmlns:a16="http://schemas.microsoft.com/office/drawing/2014/main" xmlns="" val="20000"/>
                    </a:ext>
                  </a:extLst>
                </a:gridCol>
                <a:gridCol w="2729950">
                  <a:extLst>
                    <a:ext uri="{9D8B030D-6E8A-4147-A177-3AD203B41FA5}">
                      <a16:colId xmlns:a16="http://schemas.microsoft.com/office/drawing/2014/main" xmlns="" val="20001"/>
                    </a:ext>
                  </a:extLst>
                </a:gridCol>
                <a:gridCol w="2387425">
                  <a:extLst>
                    <a:ext uri="{9D8B030D-6E8A-4147-A177-3AD203B41FA5}">
                      <a16:colId xmlns:a16="http://schemas.microsoft.com/office/drawing/2014/main" xmlns="" val="20002"/>
                    </a:ext>
                  </a:extLst>
                </a:gridCol>
                <a:gridCol w="2283625">
                  <a:extLst>
                    <a:ext uri="{9D8B030D-6E8A-4147-A177-3AD203B41FA5}">
                      <a16:colId xmlns:a16="http://schemas.microsoft.com/office/drawing/2014/main" xmlns="" val="20003"/>
                    </a:ext>
                  </a:extLst>
                </a:gridCol>
                <a:gridCol w="1266375">
                  <a:extLst>
                    <a:ext uri="{9D8B030D-6E8A-4147-A177-3AD203B41FA5}">
                      <a16:colId xmlns:a16="http://schemas.microsoft.com/office/drawing/2014/main" xmlns="" val="20004"/>
                    </a:ext>
                  </a:extLst>
                </a:gridCol>
              </a:tblGrid>
              <a:tr h="443900">
                <a:tc>
                  <a:txBody>
                    <a:bodyPr/>
                    <a:lstStyle/>
                    <a:p>
                      <a:pPr lvl="0" algn="ctr" rtl="0">
                        <a:lnSpc>
                          <a:spcPct val="115000"/>
                        </a:lnSpc>
                        <a:spcBef>
                          <a:spcPts val="0"/>
                        </a:spcBef>
                        <a:buNone/>
                      </a:pPr>
                      <a:endParaRPr sz="1800" b="1" dirty="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200" b="1">
                          <a:latin typeface="Calibri"/>
                          <a:ea typeface="Calibri"/>
                          <a:cs typeface="Calibri"/>
                          <a:sym typeface="Calibri"/>
                        </a:rPr>
                        <a:t>Who Deposits?</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200" b="1">
                          <a:latin typeface="Calibri"/>
                          <a:ea typeface="Calibri"/>
                          <a:cs typeface="Calibri"/>
                          <a:sym typeface="Calibri"/>
                        </a:rPr>
                        <a:t>What’s Next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US" sz="2200" b="1">
                          <a:latin typeface="Calibri"/>
                          <a:ea typeface="Calibri"/>
                          <a:cs typeface="Calibri"/>
                          <a:sym typeface="Calibri"/>
                        </a:rPr>
                        <a:t>Then What is Needed?</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US" sz="2200" b="1">
                          <a:latin typeface="Calibri"/>
                          <a:ea typeface="Calibri"/>
                          <a:cs typeface="Calibri"/>
                          <a:sym typeface="Calibri"/>
                        </a:rPr>
                        <a:t>And Finally</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904875">
                <a:tc>
                  <a:txBody>
                    <a:bodyPr/>
                    <a:lstStyle/>
                    <a:p>
                      <a:pPr lvl="0" algn="ctr" rtl="0">
                        <a:lnSpc>
                          <a:spcPct val="115000"/>
                        </a:lnSpc>
                        <a:spcBef>
                          <a:spcPts val="0"/>
                        </a:spcBef>
                        <a:buNone/>
                      </a:pPr>
                      <a:endParaRPr sz="1800" dirty="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b="1">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253825">
                <a:tc>
                  <a:txBody>
                    <a:bodyPr/>
                    <a:lstStyle/>
                    <a:p>
                      <a:pPr lvl="0" algn="ctr" rtl="0">
                        <a:lnSpc>
                          <a:spcPct val="115000"/>
                        </a:lnSpc>
                        <a:spcBef>
                          <a:spcPts val="0"/>
                        </a:spcBef>
                        <a:buNone/>
                      </a:pPr>
                      <a:endParaRPr sz="18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466850">
                <a:tc>
                  <a:txBody>
                    <a:bodyPr/>
                    <a:lstStyle/>
                    <a:p>
                      <a:pPr lvl="0" algn="ctr" rtl="0">
                        <a:lnSpc>
                          <a:spcPct val="115000"/>
                        </a:lnSpc>
                        <a:spcBef>
                          <a:spcPts val="0"/>
                        </a:spcBef>
                        <a:buNone/>
                      </a:pPr>
                      <a:r>
                        <a:rPr lang="en-US" sz="2400">
                          <a:latin typeface="Calibri"/>
                          <a:ea typeface="Calibri"/>
                          <a:cs typeface="Calibri"/>
                          <a:sym typeface="Calibri"/>
                        </a:rPr>
                        <a:t>C.</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400" b="1">
                          <a:latin typeface="Calibri"/>
                          <a:ea typeface="Calibri"/>
                          <a:cs typeface="Calibri"/>
                          <a:sym typeface="Calibri"/>
                        </a:rPr>
                        <a:t>Author, or delegate, </a:t>
                      </a:r>
                      <a:r>
                        <a:rPr lang="en-US" sz="2400">
                          <a:latin typeface="Calibri"/>
                          <a:ea typeface="Calibri"/>
                          <a:cs typeface="Calibri"/>
                          <a:sym typeface="Calibri"/>
                        </a:rPr>
                        <a:t>submits final peer reviewed manuscript to the NIH Manuscript Submission (NIHMS) system</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400">
                          <a:latin typeface="Calibri"/>
                          <a:ea typeface="Calibri"/>
                          <a:cs typeface="Calibri"/>
                          <a:sym typeface="Calibri"/>
                        </a:rPr>
                        <a:t>NIHMS system sends an email asking </a:t>
                      </a:r>
                      <a:r>
                        <a:rPr lang="en-US" sz="2400" b="1">
                          <a:latin typeface="Calibri"/>
                          <a:ea typeface="Calibri"/>
                          <a:cs typeface="Calibri"/>
                          <a:sym typeface="Calibri"/>
                        </a:rPr>
                        <a:t>author to approve</a:t>
                      </a:r>
                      <a:r>
                        <a:rPr lang="en-US" sz="2400">
                          <a:latin typeface="Calibri"/>
                          <a:ea typeface="Calibri"/>
                          <a:cs typeface="Calibri"/>
                          <a:sym typeface="Calibri"/>
                        </a:rPr>
                        <a:t> submitted materials for processing</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400" dirty="0">
                          <a:latin typeface="Calibri"/>
                          <a:ea typeface="Calibri"/>
                          <a:cs typeface="Calibri"/>
                          <a:sym typeface="Calibri"/>
                        </a:rPr>
                        <a:t>Author reviews &amp; approves the PMC formatted PDF of the manuscript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52550">
                <a:tc>
                  <a:txBody>
                    <a:bodyPr/>
                    <a:lstStyle/>
                    <a:p>
                      <a:pPr lvl="0" algn="ctr" rtl="0">
                        <a:lnSpc>
                          <a:spcPct val="115000"/>
                        </a:lnSpc>
                        <a:spcBef>
                          <a:spcPts val="0"/>
                        </a:spcBef>
                        <a:buNone/>
                      </a:pPr>
                      <a:endParaRPr sz="18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288" name="Shape 288"/>
          <p:cNvSpPr txBox="1"/>
          <p:nvPr/>
        </p:nvSpPr>
        <p:spPr>
          <a:xfrm rot="-5400000">
            <a:off x="-2336575" y="2654550"/>
            <a:ext cx="6501300" cy="1573800"/>
          </a:xfrm>
          <a:prstGeom prst="rect">
            <a:avLst/>
          </a:prstGeom>
          <a:noFill/>
          <a:ln>
            <a:noFill/>
          </a:ln>
        </p:spPr>
        <p:txBody>
          <a:bodyPr wrap="square" lIns="91425" tIns="91425" rIns="91425" bIns="91425" anchor="t" anchorCtr="0">
            <a:noAutofit/>
          </a:bodyPr>
          <a:lstStyle/>
          <a:p>
            <a:pPr lvl="0" algn="ctr" rtl="0">
              <a:spcBef>
                <a:spcPts val="0"/>
              </a:spcBef>
              <a:buNone/>
            </a:pPr>
            <a:r>
              <a:rPr lang="en-US" sz="4400" dirty="0">
                <a:solidFill>
                  <a:schemeClr val="dk1"/>
                </a:solidFill>
                <a:latin typeface="Calibri Light" panose="020F0302020204030204" pitchFamily="34" charset="0"/>
              </a:rPr>
              <a:t>PubMed Central Submission Methods</a:t>
            </a:r>
          </a:p>
        </p:txBody>
      </p:sp>
      <p:pic>
        <p:nvPicPr>
          <p:cNvPr id="289" name="Shape 289"/>
          <p:cNvPicPr preferRelativeResize="0"/>
          <p:nvPr/>
        </p:nvPicPr>
        <p:blipFill>
          <a:blip r:embed="rId3">
            <a:alphaModFix/>
          </a:blip>
          <a:stretch>
            <a:fillRect/>
          </a:stretch>
        </p:blipFill>
        <p:spPr>
          <a:xfrm>
            <a:off x="1835675" y="3578600"/>
            <a:ext cx="381000" cy="381000"/>
          </a:xfrm>
          <a:prstGeom prst="rect">
            <a:avLst/>
          </a:prstGeom>
          <a:noFill/>
          <a:ln>
            <a:noFill/>
          </a:ln>
        </p:spPr>
      </p:pic>
      <p:pic>
        <p:nvPicPr>
          <p:cNvPr id="290" name="Shape 290"/>
          <p:cNvPicPr preferRelativeResize="0"/>
          <p:nvPr/>
        </p:nvPicPr>
        <p:blipFill>
          <a:blip r:embed="rId4">
            <a:alphaModFix/>
          </a:blip>
          <a:stretch>
            <a:fillRect/>
          </a:stretch>
        </p:blipFill>
        <p:spPr>
          <a:xfrm>
            <a:off x="10803300" y="3262313"/>
            <a:ext cx="1181100" cy="609600"/>
          </a:xfrm>
          <a:prstGeom prst="rect">
            <a:avLst/>
          </a:prstGeom>
          <a:noFill/>
          <a:ln>
            <a:noFill/>
          </a:ln>
        </p:spPr>
      </p:pic>
      <p:sp>
        <p:nvSpPr>
          <p:cNvPr id="291" name="Shape 291"/>
          <p:cNvSpPr txBox="1"/>
          <p:nvPr/>
        </p:nvSpPr>
        <p:spPr>
          <a:xfrm rot="-2700000">
            <a:off x="1682031" y="397339"/>
            <a:ext cx="1049205" cy="380989"/>
          </a:xfrm>
          <a:prstGeom prst="rect">
            <a:avLst/>
          </a:prstGeom>
          <a:noFill/>
          <a:ln>
            <a:noFill/>
          </a:ln>
        </p:spPr>
        <p:txBody>
          <a:bodyPr wrap="square" lIns="91425" tIns="91425" rIns="91425" bIns="91425" anchor="t" anchorCtr="0">
            <a:noAutofit/>
          </a:bodyPr>
          <a:lstStyle/>
          <a:p>
            <a:pPr lvl="0" rtl="0">
              <a:spcBef>
                <a:spcPts val="0"/>
              </a:spcBef>
              <a:buNone/>
            </a:pPr>
            <a:r>
              <a:rPr lang="en-US" sz="1800" b="1"/>
              <a:t>Method</a:t>
            </a:r>
          </a:p>
        </p:txBody>
      </p:sp>
      <p:cxnSp>
        <p:nvCxnSpPr>
          <p:cNvPr id="292" name="Shape 292"/>
          <p:cNvCxnSpPr/>
          <p:nvPr/>
        </p:nvCxnSpPr>
        <p:spPr>
          <a:xfrm rot="10800000" flipH="1">
            <a:off x="9759950" y="3767150"/>
            <a:ext cx="778800" cy="461100"/>
          </a:xfrm>
          <a:prstGeom prst="straightConnector1">
            <a:avLst/>
          </a:prstGeom>
          <a:noFill/>
          <a:ln w="28575" cap="flat" cmpd="sng">
            <a:solidFill>
              <a:srgbClr val="A61C00"/>
            </a:solidFill>
            <a:prstDash val="solid"/>
            <a:round/>
            <a:headEnd type="none" w="lg" len="lg"/>
            <a:tailEnd type="triangle" w="lg" len="lg"/>
          </a:ln>
        </p:spPr>
      </p:cxnSp>
      <p:cxnSp>
        <p:nvCxnSpPr>
          <p:cNvPr id="293" name="Shape 293"/>
          <p:cNvCxnSpPr/>
          <p:nvPr/>
        </p:nvCxnSpPr>
        <p:spPr>
          <a:xfrm>
            <a:off x="1835683" y="1339784"/>
            <a:ext cx="10101900" cy="0"/>
          </a:xfrm>
          <a:prstGeom prst="straightConnector1">
            <a:avLst/>
          </a:prstGeom>
          <a:noFill/>
          <a:ln w="28575" cap="flat" cmpd="sng">
            <a:solidFill>
              <a:srgbClr val="1155CC"/>
            </a:solidFill>
            <a:prstDash val="solid"/>
            <a:round/>
            <a:headEnd type="none" w="lg" len="lg"/>
            <a:tailEnd type="none" w="lg" len="lg"/>
          </a:ln>
        </p:spPr>
      </p:cxn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23</a:t>
            </a:fld>
            <a:endParaRPr lang="en-US" sz="120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733413" y="68075"/>
            <a:ext cx="10515600" cy="1020600"/>
          </a:xfrm>
          <a:prstGeom prst="rect">
            <a:avLst/>
          </a:prstGeom>
          <a:noFill/>
          <a:ln>
            <a:noFill/>
          </a:ln>
        </p:spPr>
        <p:txBody>
          <a:bodyPr wrap="square" lIns="91425" tIns="45700" rIns="91425" bIns="45700" anchor="ctr" anchorCtr="0">
            <a:noAutofit/>
          </a:bodyPr>
          <a:lstStyle/>
          <a:p>
            <a:pPr lvl="0" rtl="0">
              <a:spcBef>
                <a:spcPts val="0"/>
              </a:spcBef>
              <a:buClr>
                <a:schemeClr val="dk1"/>
              </a:buClr>
              <a:buSzPct val="25000"/>
              <a:buFont typeface="Arial"/>
              <a:buNone/>
            </a:pPr>
            <a:r>
              <a:rPr lang="en-US" dirty="0"/>
              <a:t>NIH Manuscript Submission System (NIHMS)</a:t>
            </a:r>
          </a:p>
        </p:txBody>
      </p:sp>
      <p:sp>
        <p:nvSpPr>
          <p:cNvPr id="299" name="Shape 29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24</a:t>
            </a:fld>
            <a:endParaRPr lang="en-US" sz="1200">
              <a:solidFill>
                <a:srgbClr val="888888"/>
              </a:solidFill>
              <a:latin typeface="Calibri"/>
              <a:ea typeface="Calibri"/>
              <a:cs typeface="Calibri"/>
              <a:sym typeface="Calibri"/>
            </a:endParaRPr>
          </a:p>
        </p:txBody>
      </p:sp>
      <p:pic>
        <p:nvPicPr>
          <p:cNvPr id="300" name="Shape 300"/>
          <p:cNvPicPr preferRelativeResize="0"/>
          <p:nvPr/>
        </p:nvPicPr>
        <p:blipFill>
          <a:blip r:embed="rId3">
            <a:alphaModFix/>
          </a:blip>
          <a:stretch>
            <a:fillRect/>
          </a:stretch>
        </p:blipFill>
        <p:spPr>
          <a:xfrm>
            <a:off x="733425" y="2227985"/>
            <a:ext cx="10620375" cy="3838575"/>
          </a:xfrm>
          <a:prstGeom prst="rect">
            <a:avLst/>
          </a:prstGeom>
          <a:noFill/>
          <a:ln>
            <a:noFill/>
          </a:ln>
        </p:spPr>
      </p:pic>
      <p:sp>
        <p:nvSpPr>
          <p:cNvPr id="301" name="Shape 301"/>
          <p:cNvSpPr txBox="1"/>
          <p:nvPr/>
        </p:nvSpPr>
        <p:spPr>
          <a:xfrm>
            <a:off x="733413" y="6258575"/>
            <a:ext cx="7047300" cy="462900"/>
          </a:xfrm>
          <a:prstGeom prst="rect">
            <a:avLst/>
          </a:prstGeom>
          <a:noFill/>
          <a:ln>
            <a:noFill/>
          </a:ln>
        </p:spPr>
        <p:txBody>
          <a:bodyPr wrap="square" lIns="91425" tIns="91425" rIns="91425" bIns="91425" anchor="ctr" anchorCtr="0">
            <a:noAutofit/>
          </a:bodyPr>
          <a:lstStyle/>
          <a:p>
            <a:pPr marL="228600" lvl="0" indent="-25400" rtl="0">
              <a:lnSpc>
                <a:spcPct val="90000"/>
              </a:lnSpc>
              <a:spcBef>
                <a:spcPts val="1000"/>
              </a:spcBef>
              <a:buNone/>
            </a:pPr>
            <a:r>
              <a:rPr lang="en-US" sz="1800" u="sng" dirty="0">
                <a:solidFill>
                  <a:schemeClr val="hlink"/>
                </a:solidFill>
                <a:latin typeface="Calibri"/>
                <a:ea typeface="Calibri"/>
                <a:cs typeface="Calibri"/>
                <a:sym typeface="Calibri"/>
                <a:hlinkClick r:id="rId4"/>
              </a:rPr>
              <a:t>https://www.nihms.nih.gov/db/sub.cgi</a:t>
            </a:r>
          </a:p>
        </p:txBody>
      </p:sp>
      <p:sp>
        <p:nvSpPr>
          <p:cNvPr id="302" name="Shape 302"/>
          <p:cNvSpPr txBox="1"/>
          <p:nvPr/>
        </p:nvSpPr>
        <p:spPr>
          <a:xfrm>
            <a:off x="733413" y="1043060"/>
            <a:ext cx="11214000" cy="1136100"/>
          </a:xfrm>
          <a:prstGeom prst="rect">
            <a:avLst/>
          </a:prstGeom>
          <a:noFill/>
          <a:ln>
            <a:noFill/>
          </a:ln>
        </p:spPr>
        <p:txBody>
          <a:bodyPr wrap="square" lIns="91425" tIns="91425" rIns="91425" bIns="91425" anchor="ctr" anchorCtr="0">
            <a:noAutofit/>
          </a:bodyPr>
          <a:lstStyle/>
          <a:p>
            <a:pPr lvl="0" rtl="0">
              <a:spcBef>
                <a:spcPts val="0"/>
              </a:spcBef>
              <a:buNone/>
            </a:pPr>
            <a:r>
              <a:rPr lang="en-US" sz="3200" dirty="0">
                <a:latin typeface="Calibri"/>
                <a:ea typeface="Calibri"/>
                <a:cs typeface="Calibri"/>
                <a:sym typeface="Calibri"/>
              </a:rPr>
              <a:t>Method C. </a:t>
            </a:r>
            <a:r>
              <a:rPr lang="en-US" sz="3200" dirty="0">
                <a:solidFill>
                  <a:schemeClr val="dk1"/>
                </a:solidFill>
                <a:latin typeface="Calibri"/>
                <a:ea typeface="Calibri"/>
                <a:cs typeface="Calibri"/>
                <a:sym typeface="Calibri"/>
              </a:rPr>
              <a:t> </a:t>
            </a:r>
            <a:r>
              <a:rPr lang="en-US" sz="3200" u="sng" dirty="0">
                <a:solidFill>
                  <a:schemeClr val="dk1"/>
                </a:solidFill>
                <a:latin typeface="Calibri"/>
                <a:ea typeface="Calibri"/>
                <a:cs typeface="Calibri"/>
                <a:sym typeface="Calibri"/>
              </a:rPr>
              <a:t>Author </a:t>
            </a:r>
            <a:r>
              <a:rPr lang="en-US" sz="3200" dirty="0">
                <a:solidFill>
                  <a:schemeClr val="dk1"/>
                </a:solidFill>
                <a:latin typeface="Calibri"/>
                <a:ea typeface="Calibri"/>
                <a:cs typeface="Calibri"/>
                <a:sym typeface="Calibri"/>
              </a:rPr>
              <a:t>self-submits publication to NIHMS</a:t>
            </a:r>
          </a:p>
          <a:p>
            <a:pPr lvl="0" rtl="0">
              <a:spcBef>
                <a:spcPts val="0"/>
              </a:spcBef>
              <a:buNone/>
            </a:pPr>
            <a:endParaRPr sz="3200" dirty="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aphicFrame>
        <p:nvGraphicFramePr>
          <p:cNvPr id="309" name="Shape 309"/>
          <p:cNvGraphicFramePr/>
          <p:nvPr>
            <p:extLst>
              <p:ext uri="{D42A27DB-BD31-4B8C-83A1-F6EECF244321}">
                <p14:modId xmlns:p14="http://schemas.microsoft.com/office/powerpoint/2010/main" val="2885924521"/>
              </p:ext>
            </p:extLst>
          </p:nvPr>
        </p:nvGraphicFramePr>
        <p:xfrm>
          <a:off x="2146461" y="408562"/>
          <a:ext cx="9165625" cy="6213167"/>
        </p:xfrm>
        <a:graphic>
          <a:graphicData uri="http://schemas.openxmlformats.org/drawingml/2006/table">
            <a:tbl>
              <a:tblPr>
                <a:noFill/>
                <a:tableStyleId>{21379A37-CE88-44F4-8ED8-BB44705402DA}</a:tableStyleId>
              </a:tblPr>
              <a:tblGrid>
                <a:gridCol w="498250">
                  <a:extLst>
                    <a:ext uri="{9D8B030D-6E8A-4147-A177-3AD203B41FA5}">
                      <a16:colId xmlns:a16="http://schemas.microsoft.com/office/drawing/2014/main" xmlns="" val="20000"/>
                    </a:ext>
                  </a:extLst>
                </a:gridCol>
                <a:gridCol w="2729950">
                  <a:extLst>
                    <a:ext uri="{9D8B030D-6E8A-4147-A177-3AD203B41FA5}">
                      <a16:colId xmlns:a16="http://schemas.microsoft.com/office/drawing/2014/main" xmlns="" val="20001"/>
                    </a:ext>
                  </a:extLst>
                </a:gridCol>
                <a:gridCol w="2387425">
                  <a:extLst>
                    <a:ext uri="{9D8B030D-6E8A-4147-A177-3AD203B41FA5}">
                      <a16:colId xmlns:a16="http://schemas.microsoft.com/office/drawing/2014/main" xmlns="" val="20002"/>
                    </a:ext>
                  </a:extLst>
                </a:gridCol>
                <a:gridCol w="2283625">
                  <a:extLst>
                    <a:ext uri="{9D8B030D-6E8A-4147-A177-3AD203B41FA5}">
                      <a16:colId xmlns:a16="http://schemas.microsoft.com/office/drawing/2014/main" xmlns="" val="20003"/>
                    </a:ext>
                  </a:extLst>
                </a:gridCol>
                <a:gridCol w="1266375">
                  <a:extLst>
                    <a:ext uri="{9D8B030D-6E8A-4147-A177-3AD203B41FA5}">
                      <a16:colId xmlns:a16="http://schemas.microsoft.com/office/drawing/2014/main" xmlns="" val="20004"/>
                    </a:ext>
                  </a:extLst>
                </a:gridCol>
              </a:tblGrid>
              <a:tr h="443900">
                <a:tc>
                  <a:txBody>
                    <a:bodyPr/>
                    <a:lstStyle/>
                    <a:p>
                      <a:pPr lvl="0" algn="ctr" rtl="0">
                        <a:lnSpc>
                          <a:spcPct val="115000"/>
                        </a:lnSpc>
                        <a:spcBef>
                          <a:spcPts val="0"/>
                        </a:spcBef>
                        <a:buNone/>
                      </a:pPr>
                      <a:endParaRPr sz="1800" b="1" dirty="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200" b="1" dirty="0">
                          <a:latin typeface="Calibri"/>
                          <a:ea typeface="Calibri"/>
                          <a:cs typeface="Calibri"/>
                          <a:sym typeface="Calibri"/>
                        </a:rPr>
                        <a:t>Who Deposits?</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200" b="1">
                          <a:latin typeface="Calibri"/>
                          <a:ea typeface="Calibri"/>
                          <a:cs typeface="Calibri"/>
                          <a:sym typeface="Calibri"/>
                        </a:rPr>
                        <a:t>What’s Next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US" sz="2200" b="1">
                          <a:latin typeface="Calibri"/>
                          <a:ea typeface="Calibri"/>
                          <a:cs typeface="Calibri"/>
                          <a:sym typeface="Calibri"/>
                        </a:rPr>
                        <a:t>Then What is Needed?</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US" sz="2200" b="1">
                          <a:latin typeface="Calibri"/>
                          <a:ea typeface="Calibri"/>
                          <a:cs typeface="Calibri"/>
                          <a:sym typeface="Calibri"/>
                        </a:rPr>
                        <a:t>And Finally</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55175">
                <a:tc>
                  <a:txBody>
                    <a:bodyPr/>
                    <a:lstStyle/>
                    <a:p>
                      <a:pPr lvl="0" algn="ctr" rtl="0">
                        <a:lnSpc>
                          <a:spcPct val="115000"/>
                        </a:lnSpc>
                        <a:spcBef>
                          <a:spcPts val="0"/>
                        </a:spcBef>
                        <a:buNone/>
                      </a:pPr>
                      <a:endParaRPr sz="1800" dirty="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b="1" dirty="0">
                        <a:solidFill>
                          <a:srgbClr val="274E13"/>
                        </a:solidFill>
                        <a:latin typeface="Calibri"/>
                        <a:ea typeface="Calibri"/>
                        <a:cs typeface="Calibri"/>
                        <a:sym typeface="Calibri"/>
                      </a:endParaRPr>
                    </a:p>
                    <a:p>
                      <a:pPr lvl="0" rtl="0">
                        <a:lnSpc>
                          <a:spcPct val="115000"/>
                        </a:lnSpc>
                        <a:spcBef>
                          <a:spcPts val="0"/>
                        </a:spcBef>
                        <a:buNone/>
                      </a:pPr>
                      <a:endParaRPr sz="1600" b="1" dirty="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45175">
                <a:tc>
                  <a:txBody>
                    <a:bodyPr/>
                    <a:lstStyle/>
                    <a:p>
                      <a:pPr lvl="0" algn="ctr" rtl="0">
                        <a:lnSpc>
                          <a:spcPct val="115000"/>
                        </a:lnSpc>
                        <a:spcBef>
                          <a:spcPts val="0"/>
                        </a:spcBef>
                        <a:buNone/>
                      </a:pPr>
                      <a:endParaRPr sz="18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b="1">
                        <a:solidFill>
                          <a:srgbClr val="274E13"/>
                        </a:solidFill>
                        <a:latin typeface="Calibri"/>
                        <a:ea typeface="Calibri"/>
                        <a:cs typeface="Calibri"/>
                        <a:sym typeface="Calibri"/>
                      </a:endParaRPr>
                    </a:p>
                    <a:p>
                      <a:pPr lvl="0" rtl="0">
                        <a:lnSpc>
                          <a:spcPct val="115000"/>
                        </a:lnSpc>
                        <a:spcBef>
                          <a:spcPts val="0"/>
                        </a:spcBef>
                        <a:buNone/>
                      </a:pPr>
                      <a:endParaRPr sz="1600" b="1">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solidFill>
                          <a:srgbClr val="274E13"/>
                        </a:solidFill>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lvl="0" algn="ctr" rtl="0">
                        <a:lnSpc>
                          <a:spcPct val="115000"/>
                        </a:lnSpc>
                        <a:spcBef>
                          <a:spcPts val="0"/>
                        </a:spcBef>
                        <a:buNone/>
                      </a:pPr>
                      <a:endParaRPr sz="18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b="1">
                        <a:latin typeface="Calibri"/>
                        <a:ea typeface="Calibri"/>
                        <a:cs typeface="Calibri"/>
                        <a:sym typeface="Calibri"/>
                      </a:endParaRPr>
                    </a:p>
                    <a:p>
                      <a:pPr lvl="0" rtl="0">
                        <a:lnSpc>
                          <a:spcPct val="115000"/>
                        </a:lnSpc>
                        <a:spcBef>
                          <a:spcPts val="0"/>
                        </a:spcBef>
                        <a:buNone/>
                      </a:pPr>
                      <a:endParaRPr sz="1600" b="1">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endParaRPr sz="160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52550">
                <a:tc>
                  <a:txBody>
                    <a:bodyPr/>
                    <a:lstStyle/>
                    <a:p>
                      <a:pPr lvl="0" algn="ctr" rtl="0">
                        <a:lnSpc>
                          <a:spcPct val="115000"/>
                        </a:lnSpc>
                        <a:spcBef>
                          <a:spcPts val="0"/>
                        </a:spcBef>
                        <a:buNone/>
                      </a:pPr>
                      <a:r>
                        <a:rPr lang="en-US" sz="2400">
                          <a:latin typeface="Calibri"/>
                          <a:ea typeface="Calibri"/>
                          <a:cs typeface="Calibri"/>
                          <a:sym typeface="Calibri"/>
                        </a:rPr>
                        <a:t>D.</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400">
                          <a:latin typeface="Calibri"/>
                          <a:ea typeface="Calibri"/>
                          <a:cs typeface="Calibri"/>
                          <a:sym typeface="Calibri"/>
                        </a:rPr>
                        <a:t>Journal </a:t>
                      </a:r>
                      <a:r>
                        <a:rPr lang="en-US" sz="2400" b="1">
                          <a:latin typeface="Calibri"/>
                          <a:ea typeface="Calibri"/>
                          <a:cs typeface="Calibri"/>
                          <a:sym typeface="Calibri"/>
                        </a:rPr>
                        <a:t>publisher</a:t>
                      </a:r>
                      <a:r>
                        <a:rPr lang="en-US" sz="2400">
                          <a:latin typeface="Calibri"/>
                          <a:ea typeface="Calibri"/>
                          <a:cs typeface="Calibri"/>
                          <a:sym typeface="Calibri"/>
                        </a:rPr>
                        <a:t> submits final peer reviewed manuscript to the NIHMS system.</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400" dirty="0">
                          <a:latin typeface="Calibri"/>
                          <a:ea typeface="Calibri"/>
                          <a:cs typeface="Calibri"/>
                          <a:sym typeface="Calibri"/>
                        </a:rPr>
                        <a:t>NIHMS system sends an email asking a</a:t>
                      </a:r>
                      <a:r>
                        <a:rPr lang="en-US" sz="2400" b="1" dirty="0">
                          <a:latin typeface="Calibri"/>
                          <a:ea typeface="Calibri"/>
                          <a:cs typeface="Calibri"/>
                          <a:sym typeface="Calibri"/>
                        </a:rPr>
                        <a:t>uthor to approve</a:t>
                      </a:r>
                      <a:r>
                        <a:rPr lang="en-US" sz="2400" dirty="0">
                          <a:latin typeface="Calibri"/>
                          <a:ea typeface="Calibri"/>
                          <a:cs typeface="Calibri"/>
                          <a:sym typeface="Calibri"/>
                        </a:rPr>
                        <a:t> the submitted materials for processing</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2400" dirty="0">
                          <a:latin typeface="Calibri"/>
                          <a:ea typeface="Calibri"/>
                          <a:cs typeface="Calibri"/>
                          <a:sym typeface="Calibri"/>
                        </a:rPr>
                        <a:t>Author reviews &amp; approves the PMC formatted PDF of the manuscript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310" name="Shape 310"/>
          <p:cNvSpPr txBox="1"/>
          <p:nvPr/>
        </p:nvSpPr>
        <p:spPr>
          <a:xfrm rot="-5400000">
            <a:off x="-2336575" y="2654550"/>
            <a:ext cx="6501300" cy="1573800"/>
          </a:xfrm>
          <a:prstGeom prst="rect">
            <a:avLst/>
          </a:prstGeom>
          <a:noFill/>
          <a:ln>
            <a:noFill/>
          </a:ln>
        </p:spPr>
        <p:txBody>
          <a:bodyPr wrap="square" lIns="91425" tIns="91425" rIns="91425" bIns="91425" anchor="t" anchorCtr="0">
            <a:noAutofit/>
          </a:bodyPr>
          <a:lstStyle/>
          <a:p>
            <a:pPr lvl="0" algn="ctr" rtl="0">
              <a:spcBef>
                <a:spcPts val="0"/>
              </a:spcBef>
              <a:buNone/>
            </a:pPr>
            <a:r>
              <a:rPr lang="en-US" sz="4400" dirty="0">
                <a:solidFill>
                  <a:schemeClr val="dk1"/>
                </a:solidFill>
                <a:latin typeface="Calibri Light" panose="020F0302020204030204" pitchFamily="34" charset="0"/>
              </a:rPr>
              <a:t>PubMed Central Submission Methods</a:t>
            </a:r>
          </a:p>
        </p:txBody>
      </p:sp>
      <p:pic>
        <p:nvPicPr>
          <p:cNvPr id="311" name="Shape 311"/>
          <p:cNvPicPr preferRelativeResize="0"/>
          <p:nvPr/>
        </p:nvPicPr>
        <p:blipFill>
          <a:blip r:embed="rId3">
            <a:alphaModFix/>
          </a:blip>
          <a:stretch>
            <a:fillRect/>
          </a:stretch>
        </p:blipFill>
        <p:spPr>
          <a:xfrm>
            <a:off x="1835675" y="3617650"/>
            <a:ext cx="381000" cy="381000"/>
          </a:xfrm>
          <a:prstGeom prst="rect">
            <a:avLst/>
          </a:prstGeom>
          <a:noFill/>
          <a:ln>
            <a:noFill/>
          </a:ln>
        </p:spPr>
      </p:pic>
      <p:pic>
        <p:nvPicPr>
          <p:cNvPr id="312" name="Shape 312"/>
          <p:cNvPicPr preferRelativeResize="0"/>
          <p:nvPr/>
        </p:nvPicPr>
        <p:blipFill>
          <a:blip r:embed="rId4">
            <a:alphaModFix/>
          </a:blip>
          <a:stretch>
            <a:fillRect/>
          </a:stretch>
        </p:blipFill>
        <p:spPr>
          <a:xfrm>
            <a:off x="10803300" y="3262313"/>
            <a:ext cx="1181100" cy="609600"/>
          </a:xfrm>
          <a:prstGeom prst="rect">
            <a:avLst/>
          </a:prstGeom>
          <a:noFill/>
          <a:ln>
            <a:noFill/>
          </a:ln>
        </p:spPr>
      </p:pic>
      <p:sp>
        <p:nvSpPr>
          <p:cNvPr id="313" name="Shape 313"/>
          <p:cNvSpPr txBox="1"/>
          <p:nvPr/>
        </p:nvSpPr>
        <p:spPr>
          <a:xfrm rot="-2700000">
            <a:off x="1682031" y="397339"/>
            <a:ext cx="1049205" cy="380989"/>
          </a:xfrm>
          <a:prstGeom prst="rect">
            <a:avLst/>
          </a:prstGeom>
          <a:noFill/>
          <a:ln>
            <a:noFill/>
          </a:ln>
        </p:spPr>
        <p:txBody>
          <a:bodyPr wrap="square" lIns="91425" tIns="91425" rIns="91425" bIns="91425" anchor="t" anchorCtr="0">
            <a:noAutofit/>
          </a:bodyPr>
          <a:lstStyle/>
          <a:p>
            <a:pPr lvl="0" rtl="0">
              <a:spcBef>
                <a:spcPts val="0"/>
              </a:spcBef>
              <a:buNone/>
            </a:pPr>
            <a:r>
              <a:rPr lang="en-US" sz="1800" b="1"/>
              <a:t>Method</a:t>
            </a:r>
          </a:p>
        </p:txBody>
      </p:sp>
      <p:cxnSp>
        <p:nvCxnSpPr>
          <p:cNvPr id="314" name="Shape 314"/>
          <p:cNvCxnSpPr/>
          <p:nvPr/>
        </p:nvCxnSpPr>
        <p:spPr>
          <a:xfrm rot="10800000" flipH="1">
            <a:off x="9706500" y="4101100"/>
            <a:ext cx="1277400" cy="985500"/>
          </a:xfrm>
          <a:prstGeom prst="straightConnector1">
            <a:avLst/>
          </a:prstGeom>
          <a:noFill/>
          <a:ln w="28575" cap="flat" cmpd="sng">
            <a:solidFill>
              <a:srgbClr val="A61C00"/>
            </a:solidFill>
            <a:prstDash val="solid"/>
            <a:round/>
            <a:headEnd type="none" w="lg" len="lg"/>
            <a:tailEnd type="triangle" w="lg" len="lg"/>
          </a:ln>
        </p:spPr>
      </p:cxnSp>
      <p:cxnSp>
        <p:nvCxnSpPr>
          <p:cNvPr id="315" name="Shape 315"/>
          <p:cNvCxnSpPr/>
          <p:nvPr/>
        </p:nvCxnSpPr>
        <p:spPr>
          <a:xfrm>
            <a:off x="1835683" y="1339784"/>
            <a:ext cx="10101900" cy="0"/>
          </a:xfrm>
          <a:prstGeom prst="straightConnector1">
            <a:avLst/>
          </a:prstGeom>
          <a:noFill/>
          <a:ln w="28575" cap="flat" cmpd="sng">
            <a:solidFill>
              <a:srgbClr val="1155CC"/>
            </a:solidFill>
            <a:prstDash val="solid"/>
            <a:round/>
            <a:headEnd type="none" w="lg" len="lg"/>
            <a:tailEnd type="none" w="lg" len="lg"/>
          </a:ln>
        </p:spPr>
      </p:cxn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25</a:t>
            </a:fld>
            <a:endParaRPr lang="en-US" sz="12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aphicFrame>
        <p:nvGraphicFramePr>
          <p:cNvPr id="322" name="Shape 322"/>
          <p:cNvGraphicFramePr/>
          <p:nvPr>
            <p:extLst>
              <p:ext uri="{D42A27DB-BD31-4B8C-83A1-F6EECF244321}">
                <p14:modId xmlns:p14="http://schemas.microsoft.com/office/powerpoint/2010/main" val="1334851159"/>
              </p:ext>
            </p:extLst>
          </p:nvPr>
        </p:nvGraphicFramePr>
        <p:xfrm>
          <a:off x="2117278" y="528631"/>
          <a:ext cx="9165625" cy="6169443"/>
        </p:xfrm>
        <a:graphic>
          <a:graphicData uri="http://schemas.openxmlformats.org/drawingml/2006/table">
            <a:tbl>
              <a:tblPr>
                <a:noFill/>
                <a:tableStyleId>{21379A37-CE88-44F4-8ED8-BB44705402DA}</a:tableStyleId>
              </a:tblPr>
              <a:tblGrid>
                <a:gridCol w="498250">
                  <a:extLst>
                    <a:ext uri="{9D8B030D-6E8A-4147-A177-3AD203B41FA5}">
                      <a16:colId xmlns:a16="http://schemas.microsoft.com/office/drawing/2014/main" xmlns="" val="20000"/>
                    </a:ext>
                  </a:extLst>
                </a:gridCol>
                <a:gridCol w="2729950">
                  <a:extLst>
                    <a:ext uri="{9D8B030D-6E8A-4147-A177-3AD203B41FA5}">
                      <a16:colId xmlns:a16="http://schemas.microsoft.com/office/drawing/2014/main" xmlns="" val="20001"/>
                    </a:ext>
                  </a:extLst>
                </a:gridCol>
                <a:gridCol w="2387425">
                  <a:extLst>
                    <a:ext uri="{9D8B030D-6E8A-4147-A177-3AD203B41FA5}">
                      <a16:colId xmlns:a16="http://schemas.microsoft.com/office/drawing/2014/main" xmlns="" val="20002"/>
                    </a:ext>
                  </a:extLst>
                </a:gridCol>
                <a:gridCol w="2283625">
                  <a:extLst>
                    <a:ext uri="{9D8B030D-6E8A-4147-A177-3AD203B41FA5}">
                      <a16:colId xmlns:a16="http://schemas.microsoft.com/office/drawing/2014/main" xmlns="" val="20003"/>
                    </a:ext>
                  </a:extLst>
                </a:gridCol>
                <a:gridCol w="1266375">
                  <a:extLst>
                    <a:ext uri="{9D8B030D-6E8A-4147-A177-3AD203B41FA5}">
                      <a16:colId xmlns:a16="http://schemas.microsoft.com/office/drawing/2014/main" xmlns="" val="20004"/>
                    </a:ext>
                  </a:extLst>
                </a:gridCol>
              </a:tblGrid>
              <a:tr h="443900">
                <a:tc>
                  <a:txBody>
                    <a:bodyPr/>
                    <a:lstStyle/>
                    <a:p>
                      <a:pPr lvl="0" algn="ctr" rtl="0">
                        <a:lnSpc>
                          <a:spcPct val="115000"/>
                        </a:lnSpc>
                        <a:spcBef>
                          <a:spcPts val="0"/>
                        </a:spcBef>
                        <a:buNone/>
                      </a:pPr>
                      <a:endParaRPr sz="1800" b="1" dirty="0">
                        <a:latin typeface="Calibri"/>
                        <a:ea typeface="Calibri"/>
                        <a:cs typeface="Calibri"/>
                        <a:sym typeface="Calibri"/>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800" b="1">
                          <a:latin typeface="Calibri"/>
                          <a:ea typeface="Calibri"/>
                          <a:cs typeface="Calibri"/>
                          <a:sym typeface="Calibri"/>
                        </a:rPr>
                        <a:t>Who Deposits?</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800" b="1" dirty="0">
                          <a:latin typeface="Calibri"/>
                          <a:ea typeface="Calibri"/>
                          <a:cs typeface="Calibri"/>
                          <a:sym typeface="Calibri"/>
                        </a:rPr>
                        <a:t>What’s Next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US" sz="1800" b="1">
                          <a:latin typeface="Calibri"/>
                          <a:ea typeface="Calibri"/>
                          <a:cs typeface="Calibri"/>
                          <a:sym typeface="Calibri"/>
                        </a:rPr>
                        <a:t>Then What is Needed?</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r>
                        <a:rPr lang="en-US" sz="1800" b="1">
                          <a:latin typeface="Calibri"/>
                          <a:ea typeface="Calibri"/>
                          <a:cs typeface="Calibri"/>
                          <a:sym typeface="Calibri"/>
                        </a:rPr>
                        <a:t>And Finally</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904875">
                <a:tc>
                  <a:txBody>
                    <a:bodyPr/>
                    <a:lstStyle/>
                    <a:p>
                      <a:pPr lvl="0" algn="ctr" rtl="0">
                        <a:lnSpc>
                          <a:spcPct val="115000"/>
                        </a:lnSpc>
                        <a:spcBef>
                          <a:spcPts val="0"/>
                        </a:spcBef>
                        <a:buNone/>
                      </a:pPr>
                      <a:r>
                        <a:rPr lang="en-US" sz="1800">
                          <a:solidFill>
                            <a:srgbClr val="274E13"/>
                          </a:solidFill>
                          <a:latin typeface="Calibri"/>
                          <a:ea typeface="Calibri"/>
                          <a:cs typeface="Calibri"/>
                          <a:sym typeface="Calibri"/>
                        </a:rPr>
                        <a:t>A</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b="1">
                          <a:solidFill>
                            <a:srgbClr val="274E13"/>
                          </a:solidFill>
                          <a:latin typeface="Calibri"/>
                          <a:ea typeface="Calibri"/>
                          <a:cs typeface="Calibri"/>
                          <a:sym typeface="Calibri"/>
                        </a:rPr>
                        <a:t>Journal </a:t>
                      </a:r>
                      <a:r>
                        <a:rPr lang="en-US" sz="1600">
                          <a:solidFill>
                            <a:srgbClr val="274E13"/>
                          </a:solidFill>
                          <a:latin typeface="Calibri"/>
                          <a:ea typeface="Calibri"/>
                          <a:cs typeface="Calibri"/>
                          <a:sym typeface="Calibri"/>
                        </a:rPr>
                        <a:t>deposits the published version of all NIH funded articles in to PMC</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dirty="0">
                          <a:solidFill>
                            <a:srgbClr val="274E13"/>
                          </a:solidFill>
                          <a:latin typeface="Calibri"/>
                          <a:ea typeface="Calibri"/>
                          <a:cs typeface="Calibri"/>
                          <a:sym typeface="Calibri"/>
                        </a:rPr>
                        <a:t>Article is compliant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476375">
                <a:tc>
                  <a:txBody>
                    <a:bodyPr/>
                    <a:lstStyle/>
                    <a:p>
                      <a:pPr lvl="0" algn="ctr" rtl="0">
                        <a:lnSpc>
                          <a:spcPct val="115000"/>
                        </a:lnSpc>
                        <a:spcBef>
                          <a:spcPts val="0"/>
                        </a:spcBef>
                        <a:buNone/>
                      </a:pPr>
                      <a:r>
                        <a:rPr lang="en-US" sz="1800">
                          <a:solidFill>
                            <a:srgbClr val="274E13"/>
                          </a:solidFill>
                          <a:latin typeface="Calibri"/>
                          <a:ea typeface="Calibri"/>
                          <a:cs typeface="Calibri"/>
                          <a:sym typeface="Calibri"/>
                        </a:rPr>
                        <a:t>B</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b="1" dirty="0">
                          <a:solidFill>
                            <a:srgbClr val="274E13"/>
                          </a:solidFill>
                          <a:latin typeface="Calibri"/>
                          <a:ea typeface="Calibri"/>
                          <a:cs typeface="Calibri"/>
                          <a:sym typeface="Calibri"/>
                        </a:rPr>
                        <a:t>Author </a:t>
                      </a:r>
                      <a:r>
                        <a:rPr lang="en-US" sz="1600" dirty="0">
                          <a:solidFill>
                            <a:srgbClr val="274E13"/>
                          </a:solidFill>
                          <a:latin typeface="Calibri"/>
                          <a:ea typeface="Calibri"/>
                          <a:cs typeface="Calibri"/>
                          <a:sym typeface="Calibri"/>
                        </a:rPr>
                        <a:t>arranges to have </a:t>
                      </a:r>
                      <a:r>
                        <a:rPr lang="en-US" sz="1600" b="1" dirty="0">
                          <a:solidFill>
                            <a:srgbClr val="274E13"/>
                          </a:solidFill>
                          <a:latin typeface="Calibri"/>
                          <a:ea typeface="Calibri"/>
                          <a:cs typeface="Calibri"/>
                          <a:sym typeface="Calibri"/>
                        </a:rPr>
                        <a:t>Journal </a:t>
                      </a:r>
                      <a:r>
                        <a:rPr lang="en-US" sz="1600" dirty="0">
                          <a:solidFill>
                            <a:srgbClr val="274E13"/>
                          </a:solidFill>
                          <a:latin typeface="Calibri"/>
                          <a:ea typeface="Calibri"/>
                          <a:cs typeface="Calibri"/>
                          <a:sym typeface="Calibri"/>
                        </a:rPr>
                        <a:t>deposit the published version of specific NIH funded article in to PMC</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b="1" dirty="0">
                          <a:solidFill>
                            <a:srgbClr val="274E13"/>
                          </a:solidFill>
                          <a:latin typeface="Calibri"/>
                          <a:ea typeface="Calibri"/>
                          <a:cs typeface="Calibri"/>
                          <a:sym typeface="Calibri"/>
                        </a:rPr>
                        <a:t>Author</a:t>
                      </a:r>
                      <a:r>
                        <a:rPr lang="en-US" sz="1600" dirty="0">
                          <a:solidFill>
                            <a:srgbClr val="274E13"/>
                          </a:solidFill>
                          <a:latin typeface="Calibri"/>
                          <a:ea typeface="Calibri"/>
                          <a:cs typeface="Calibri"/>
                          <a:sym typeface="Calibri"/>
                        </a:rPr>
                        <a:t> is responsible to confirm the deposit in PMC</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466850">
                <a:tc>
                  <a:txBody>
                    <a:bodyPr/>
                    <a:lstStyle/>
                    <a:p>
                      <a:pPr lvl="0" algn="ctr" rtl="0">
                        <a:lnSpc>
                          <a:spcPct val="115000"/>
                        </a:lnSpc>
                        <a:spcBef>
                          <a:spcPts val="0"/>
                        </a:spcBef>
                        <a:buNone/>
                      </a:pPr>
                      <a:r>
                        <a:rPr lang="en-US" sz="1800">
                          <a:latin typeface="Calibri"/>
                          <a:ea typeface="Calibri"/>
                          <a:cs typeface="Calibri"/>
                          <a:sym typeface="Calibri"/>
                        </a:rPr>
                        <a:t>C</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b="1" dirty="0">
                          <a:latin typeface="Calibri"/>
                          <a:ea typeface="Calibri"/>
                          <a:cs typeface="Calibri"/>
                          <a:sym typeface="Calibri"/>
                        </a:rPr>
                        <a:t>Author, or delegate, </a:t>
                      </a:r>
                      <a:r>
                        <a:rPr lang="en-US" sz="1600" dirty="0">
                          <a:latin typeface="Calibri"/>
                          <a:ea typeface="Calibri"/>
                          <a:cs typeface="Calibri"/>
                          <a:sym typeface="Calibri"/>
                        </a:rPr>
                        <a:t>submits final peer reviewed manuscript to the NIH Manuscript Submission (NIHMS) system</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a:latin typeface="Calibri"/>
                          <a:ea typeface="Calibri"/>
                          <a:cs typeface="Calibri"/>
                          <a:sym typeface="Calibri"/>
                        </a:rPr>
                        <a:t>NIHMS system sends an email asking </a:t>
                      </a:r>
                      <a:r>
                        <a:rPr lang="en-US" sz="1600" b="1">
                          <a:latin typeface="Calibri"/>
                          <a:ea typeface="Calibri"/>
                          <a:cs typeface="Calibri"/>
                          <a:sym typeface="Calibri"/>
                        </a:rPr>
                        <a:t>author to approve</a:t>
                      </a:r>
                      <a:r>
                        <a:rPr lang="en-US" sz="1600">
                          <a:latin typeface="Calibri"/>
                          <a:ea typeface="Calibri"/>
                          <a:cs typeface="Calibri"/>
                          <a:sym typeface="Calibri"/>
                        </a:rPr>
                        <a:t> submitted materials for processing</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a:latin typeface="Calibri"/>
                          <a:ea typeface="Calibri"/>
                          <a:cs typeface="Calibri"/>
                          <a:sym typeface="Calibri"/>
                        </a:rPr>
                        <a:t>Author reviews &amp; approves the PMC formatted PDF of the manuscript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52550">
                <a:tc>
                  <a:txBody>
                    <a:bodyPr/>
                    <a:lstStyle/>
                    <a:p>
                      <a:pPr lvl="0" algn="ctr" rtl="0">
                        <a:lnSpc>
                          <a:spcPct val="115000"/>
                        </a:lnSpc>
                        <a:spcBef>
                          <a:spcPts val="0"/>
                        </a:spcBef>
                        <a:buNone/>
                      </a:pPr>
                      <a:r>
                        <a:rPr lang="en-US" sz="1800">
                          <a:latin typeface="Calibri"/>
                          <a:ea typeface="Calibri"/>
                          <a:cs typeface="Calibri"/>
                          <a:sym typeface="Calibri"/>
                        </a:rPr>
                        <a:t>D</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a:latin typeface="Calibri"/>
                          <a:ea typeface="Calibri"/>
                          <a:cs typeface="Calibri"/>
                          <a:sym typeface="Calibri"/>
                        </a:rPr>
                        <a:t>Journal </a:t>
                      </a:r>
                      <a:r>
                        <a:rPr lang="en-US" sz="1600" b="1">
                          <a:latin typeface="Calibri"/>
                          <a:ea typeface="Calibri"/>
                          <a:cs typeface="Calibri"/>
                          <a:sym typeface="Calibri"/>
                        </a:rPr>
                        <a:t>publisher</a:t>
                      </a:r>
                      <a:r>
                        <a:rPr lang="en-US" sz="1600">
                          <a:latin typeface="Calibri"/>
                          <a:ea typeface="Calibri"/>
                          <a:cs typeface="Calibri"/>
                          <a:sym typeface="Calibri"/>
                        </a:rPr>
                        <a:t> submits final peer reviewed manuscript to the NIHMS system.</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a:latin typeface="Calibri"/>
                          <a:ea typeface="Calibri"/>
                          <a:cs typeface="Calibri"/>
                          <a:sym typeface="Calibri"/>
                        </a:rPr>
                        <a:t>NIHMS system sends an email asking a</a:t>
                      </a:r>
                      <a:r>
                        <a:rPr lang="en-US" sz="1600" b="1">
                          <a:latin typeface="Calibri"/>
                          <a:ea typeface="Calibri"/>
                          <a:cs typeface="Calibri"/>
                          <a:sym typeface="Calibri"/>
                        </a:rPr>
                        <a:t>uthor to approve</a:t>
                      </a:r>
                      <a:r>
                        <a:rPr lang="en-US" sz="1600">
                          <a:latin typeface="Calibri"/>
                          <a:ea typeface="Calibri"/>
                          <a:cs typeface="Calibri"/>
                          <a:sym typeface="Calibri"/>
                        </a:rPr>
                        <a:t> the submitted materials for processing</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lnSpc>
                          <a:spcPct val="115000"/>
                        </a:lnSpc>
                        <a:spcBef>
                          <a:spcPts val="0"/>
                        </a:spcBef>
                        <a:buNone/>
                      </a:pPr>
                      <a:r>
                        <a:rPr lang="en-US" sz="1600" dirty="0">
                          <a:latin typeface="Calibri"/>
                          <a:ea typeface="Calibri"/>
                          <a:cs typeface="Calibri"/>
                          <a:sym typeface="Calibri"/>
                        </a:rPr>
                        <a:t>Author reviews &amp; approves the PMC formatted PDF of the manuscript</a:t>
                      </a:r>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rtl="0">
                        <a:spcBef>
                          <a:spcPts val="0"/>
                        </a:spcBef>
                        <a:buNone/>
                      </a:pPr>
                      <a:endParaRPr dirty="0"/>
                    </a:p>
                  </a:txBody>
                  <a:tcPr marL="91425" marR="9142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323" name="Shape 323"/>
          <p:cNvSpPr txBox="1"/>
          <p:nvPr/>
        </p:nvSpPr>
        <p:spPr>
          <a:xfrm rot="-5400000">
            <a:off x="-2336575" y="2654550"/>
            <a:ext cx="6501300" cy="1573800"/>
          </a:xfrm>
          <a:prstGeom prst="rect">
            <a:avLst/>
          </a:prstGeom>
          <a:noFill/>
          <a:ln>
            <a:noFill/>
          </a:ln>
        </p:spPr>
        <p:txBody>
          <a:bodyPr wrap="square" lIns="91425" tIns="91425" rIns="91425" bIns="91425" anchor="t" anchorCtr="0">
            <a:noAutofit/>
          </a:bodyPr>
          <a:lstStyle/>
          <a:p>
            <a:pPr lvl="0" algn="ctr" rtl="0">
              <a:spcBef>
                <a:spcPts val="0"/>
              </a:spcBef>
              <a:buNone/>
            </a:pPr>
            <a:r>
              <a:rPr lang="en-US" sz="4400" dirty="0">
                <a:solidFill>
                  <a:schemeClr val="dk1"/>
                </a:solidFill>
                <a:latin typeface="Calibri Light" panose="020F0302020204030204" pitchFamily="34" charset="0"/>
              </a:rPr>
              <a:t>PubMed Central Submission Methods</a:t>
            </a:r>
          </a:p>
        </p:txBody>
      </p:sp>
      <p:pic>
        <p:nvPicPr>
          <p:cNvPr id="324" name="Shape 324"/>
          <p:cNvPicPr preferRelativeResize="0"/>
          <p:nvPr/>
        </p:nvPicPr>
        <p:blipFill>
          <a:blip r:embed="rId3">
            <a:alphaModFix/>
          </a:blip>
          <a:stretch>
            <a:fillRect/>
          </a:stretch>
        </p:blipFill>
        <p:spPr>
          <a:xfrm>
            <a:off x="1841600" y="1280975"/>
            <a:ext cx="381000" cy="466725"/>
          </a:xfrm>
          <a:prstGeom prst="rect">
            <a:avLst/>
          </a:prstGeom>
          <a:noFill/>
          <a:ln>
            <a:noFill/>
          </a:ln>
        </p:spPr>
      </p:pic>
      <p:pic>
        <p:nvPicPr>
          <p:cNvPr id="325" name="Shape 325"/>
          <p:cNvPicPr preferRelativeResize="0"/>
          <p:nvPr/>
        </p:nvPicPr>
        <p:blipFill>
          <a:blip r:embed="rId4">
            <a:alphaModFix/>
          </a:blip>
          <a:stretch>
            <a:fillRect/>
          </a:stretch>
        </p:blipFill>
        <p:spPr>
          <a:xfrm>
            <a:off x="1841600" y="2313400"/>
            <a:ext cx="381000" cy="381000"/>
          </a:xfrm>
          <a:prstGeom prst="rect">
            <a:avLst/>
          </a:prstGeom>
          <a:noFill/>
          <a:ln>
            <a:noFill/>
          </a:ln>
        </p:spPr>
      </p:pic>
      <p:pic>
        <p:nvPicPr>
          <p:cNvPr id="326" name="Shape 326"/>
          <p:cNvPicPr preferRelativeResize="0"/>
          <p:nvPr/>
        </p:nvPicPr>
        <p:blipFill>
          <a:blip r:embed="rId4">
            <a:alphaModFix/>
          </a:blip>
          <a:stretch>
            <a:fillRect/>
          </a:stretch>
        </p:blipFill>
        <p:spPr>
          <a:xfrm>
            <a:off x="1841600" y="3768775"/>
            <a:ext cx="381000" cy="381000"/>
          </a:xfrm>
          <a:prstGeom prst="rect">
            <a:avLst/>
          </a:prstGeom>
          <a:noFill/>
          <a:ln>
            <a:noFill/>
          </a:ln>
        </p:spPr>
      </p:pic>
      <p:pic>
        <p:nvPicPr>
          <p:cNvPr id="327" name="Shape 327"/>
          <p:cNvPicPr preferRelativeResize="0"/>
          <p:nvPr/>
        </p:nvPicPr>
        <p:blipFill>
          <a:blip r:embed="rId4">
            <a:alphaModFix/>
          </a:blip>
          <a:stretch>
            <a:fillRect/>
          </a:stretch>
        </p:blipFill>
        <p:spPr>
          <a:xfrm>
            <a:off x="1841600" y="5382075"/>
            <a:ext cx="381000" cy="381000"/>
          </a:xfrm>
          <a:prstGeom prst="rect">
            <a:avLst/>
          </a:prstGeom>
          <a:noFill/>
          <a:ln>
            <a:noFill/>
          </a:ln>
        </p:spPr>
      </p:pic>
      <p:pic>
        <p:nvPicPr>
          <p:cNvPr id="328" name="Shape 328"/>
          <p:cNvPicPr preferRelativeResize="0"/>
          <p:nvPr/>
        </p:nvPicPr>
        <p:blipFill>
          <a:blip r:embed="rId5">
            <a:alphaModFix/>
          </a:blip>
          <a:stretch>
            <a:fillRect/>
          </a:stretch>
        </p:blipFill>
        <p:spPr>
          <a:xfrm>
            <a:off x="10803300" y="3262313"/>
            <a:ext cx="1181100" cy="609600"/>
          </a:xfrm>
          <a:prstGeom prst="rect">
            <a:avLst/>
          </a:prstGeom>
          <a:noFill/>
          <a:ln>
            <a:noFill/>
          </a:ln>
        </p:spPr>
      </p:pic>
      <p:sp>
        <p:nvSpPr>
          <p:cNvPr id="329" name="Shape 329"/>
          <p:cNvSpPr txBox="1"/>
          <p:nvPr/>
        </p:nvSpPr>
        <p:spPr>
          <a:xfrm rot="-2700000">
            <a:off x="1682031" y="397339"/>
            <a:ext cx="1049205" cy="380989"/>
          </a:xfrm>
          <a:prstGeom prst="rect">
            <a:avLst/>
          </a:prstGeom>
          <a:noFill/>
          <a:ln>
            <a:noFill/>
          </a:ln>
        </p:spPr>
        <p:txBody>
          <a:bodyPr wrap="square" lIns="91425" tIns="91425" rIns="91425" bIns="91425" anchor="t" anchorCtr="0">
            <a:noAutofit/>
          </a:bodyPr>
          <a:lstStyle/>
          <a:p>
            <a:pPr lvl="0" rtl="0">
              <a:spcBef>
                <a:spcPts val="0"/>
              </a:spcBef>
              <a:buNone/>
            </a:pPr>
            <a:r>
              <a:rPr lang="en-US" sz="1800" b="1"/>
              <a:t>Method</a:t>
            </a:r>
          </a:p>
        </p:txBody>
      </p:sp>
      <p:cxnSp>
        <p:nvCxnSpPr>
          <p:cNvPr id="330" name="Shape 330"/>
          <p:cNvCxnSpPr/>
          <p:nvPr/>
        </p:nvCxnSpPr>
        <p:spPr>
          <a:xfrm>
            <a:off x="7248450" y="1510100"/>
            <a:ext cx="3449400" cy="1462500"/>
          </a:xfrm>
          <a:prstGeom prst="straightConnector1">
            <a:avLst/>
          </a:prstGeom>
          <a:noFill/>
          <a:ln w="28575" cap="flat" cmpd="sng">
            <a:solidFill>
              <a:srgbClr val="38761D"/>
            </a:solidFill>
            <a:prstDash val="solid"/>
            <a:round/>
            <a:headEnd type="none" w="lg" len="lg"/>
            <a:tailEnd type="triangle" w="lg" len="lg"/>
          </a:ln>
        </p:spPr>
      </p:cxnSp>
      <p:cxnSp>
        <p:nvCxnSpPr>
          <p:cNvPr id="331" name="Shape 331"/>
          <p:cNvCxnSpPr/>
          <p:nvPr/>
        </p:nvCxnSpPr>
        <p:spPr>
          <a:xfrm>
            <a:off x="7884250" y="2694400"/>
            <a:ext cx="2670600" cy="635700"/>
          </a:xfrm>
          <a:prstGeom prst="straightConnector1">
            <a:avLst/>
          </a:prstGeom>
          <a:noFill/>
          <a:ln w="28575" cap="flat" cmpd="sng">
            <a:solidFill>
              <a:srgbClr val="38761D"/>
            </a:solidFill>
            <a:prstDash val="solid"/>
            <a:round/>
            <a:headEnd type="none" w="lg" len="lg"/>
            <a:tailEnd type="triangle" w="lg" len="lg"/>
          </a:ln>
        </p:spPr>
      </p:cxnSp>
      <p:cxnSp>
        <p:nvCxnSpPr>
          <p:cNvPr id="332" name="Shape 332"/>
          <p:cNvCxnSpPr/>
          <p:nvPr/>
        </p:nvCxnSpPr>
        <p:spPr>
          <a:xfrm rot="10800000" flipH="1">
            <a:off x="9759950" y="3767150"/>
            <a:ext cx="778800" cy="461100"/>
          </a:xfrm>
          <a:prstGeom prst="straightConnector1">
            <a:avLst/>
          </a:prstGeom>
          <a:noFill/>
          <a:ln w="28575" cap="flat" cmpd="sng">
            <a:solidFill>
              <a:srgbClr val="A61C00"/>
            </a:solidFill>
            <a:prstDash val="solid"/>
            <a:round/>
            <a:headEnd type="none" w="lg" len="lg"/>
            <a:tailEnd type="triangle" w="lg" len="lg"/>
          </a:ln>
        </p:spPr>
      </p:cxnSp>
      <p:cxnSp>
        <p:nvCxnSpPr>
          <p:cNvPr id="333" name="Shape 333"/>
          <p:cNvCxnSpPr/>
          <p:nvPr/>
        </p:nvCxnSpPr>
        <p:spPr>
          <a:xfrm rot="10800000" flipH="1">
            <a:off x="9712275" y="4148625"/>
            <a:ext cx="1096800" cy="1637400"/>
          </a:xfrm>
          <a:prstGeom prst="straightConnector1">
            <a:avLst/>
          </a:prstGeom>
          <a:noFill/>
          <a:ln w="28575" cap="flat" cmpd="sng">
            <a:solidFill>
              <a:srgbClr val="A61C00"/>
            </a:solidFill>
            <a:prstDash val="solid"/>
            <a:round/>
            <a:headEnd type="none" w="lg" len="lg"/>
            <a:tailEnd type="triangle" w="lg" len="lg"/>
          </a:ln>
        </p:spPr>
      </p:cxnSp>
      <p:cxnSp>
        <p:nvCxnSpPr>
          <p:cNvPr id="334" name="Shape 334"/>
          <p:cNvCxnSpPr/>
          <p:nvPr/>
        </p:nvCxnSpPr>
        <p:spPr>
          <a:xfrm>
            <a:off x="1835683" y="1187384"/>
            <a:ext cx="10101900" cy="0"/>
          </a:xfrm>
          <a:prstGeom prst="straightConnector1">
            <a:avLst/>
          </a:prstGeom>
          <a:noFill/>
          <a:ln w="28575" cap="flat" cmpd="sng">
            <a:solidFill>
              <a:srgbClr val="1155CC"/>
            </a:solidFill>
            <a:prstDash val="solid"/>
            <a:round/>
            <a:headEnd type="none" w="lg" len="lg"/>
            <a:tailEnd type="none" w="lg" len="lg"/>
          </a:ln>
        </p:spPr>
      </p:cxn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26</a:t>
            </a:fld>
            <a:endParaRPr lang="en-US" sz="120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sldNum" idx="12"/>
          </p:nvPr>
        </p:nvSpPr>
        <p:spPr>
          <a:xfrm>
            <a:off x="8610600" y="6356350"/>
            <a:ext cx="2743200" cy="365100"/>
          </a:xfrm>
          <a:prstGeom prst="rect">
            <a:avLst/>
          </a:prstGeom>
        </p:spPr>
        <p:txBody>
          <a:bodyPr wrap="square"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
        <p:nvSpPr>
          <p:cNvPr id="341" name="Shape 341"/>
          <p:cNvSpPr txBox="1">
            <a:spLocks noGrp="1"/>
          </p:cNvSpPr>
          <p:nvPr>
            <p:ph type="title"/>
          </p:nvPr>
        </p:nvSpPr>
        <p:spPr>
          <a:xfrm rot="-5400000">
            <a:off x="-2320000" y="2495250"/>
            <a:ext cx="6857700" cy="1867200"/>
          </a:xfrm>
          <a:prstGeom prst="rect">
            <a:avLst/>
          </a:prstGeom>
        </p:spPr>
        <p:txBody>
          <a:bodyPr wrap="square" lIns="91425" tIns="91425" rIns="91425" bIns="91425" anchor="ctr" anchorCtr="0">
            <a:noAutofit/>
          </a:bodyPr>
          <a:lstStyle/>
          <a:p>
            <a:pPr lvl="0">
              <a:spcBef>
                <a:spcPts val="0"/>
              </a:spcBef>
              <a:buNone/>
            </a:pPr>
            <a:r>
              <a:rPr lang="en-US" sz="3600" dirty="0"/>
              <a:t>For Those Who Like Numbers: Manuscripts Submitted to NIHMS  &amp; Approved (Methods C&amp;D) </a:t>
            </a:r>
          </a:p>
        </p:txBody>
      </p:sp>
      <p:pic>
        <p:nvPicPr>
          <p:cNvPr id="342" name="Shape 342"/>
          <p:cNvPicPr preferRelativeResize="0"/>
          <p:nvPr/>
        </p:nvPicPr>
        <p:blipFill>
          <a:blip r:embed="rId3">
            <a:alphaModFix/>
          </a:blip>
          <a:stretch>
            <a:fillRect/>
          </a:stretch>
        </p:blipFill>
        <p:spPr>
          <a:xfrm>
            <a:off x="2570200" y="0"/>
            <a:ext cx="9621801" cy="6858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838200" y="365125"/>
            <a:ext cx="10515600" cy="1020600"/>
          </a:xfrm>
          <a:prstGeom prst="rect">
            <a:avLst/>
          </a:prstGeom>
        </p:spPr>
        <p:txBody>
          <a:bodyPr wrap="square" lIns="91425" tIns="91425" rIns="91425" bIns="91425" anchor="ctr" anchorCtr="0">
            <a:noAutofit/>
          </a:bodyPr>
          <a:lstStyle/>
          <a:p>
            <a:pPr lvl="0">
              <a:spcBef>
                <a:spcPts val="0"/>
              </a:spcBef>
              <a:buNone/>
            </a:pPr>
            <a:r>
              <a:rPr lang="en-US" dirty="0"/>
              <a:t>What is an                                           ?</a:t>
            </a:r>
          </a:p>
        </p:txBody>
      </p:sp>
      <p:sp>
        <p:nvSpPr>
          <p:cNvPr id="349" name="Shape 349"/>
          <p:cNvSpPr txBox="1">
            <a:spLocks noGrp="1"/>
          </p:cNvSpPr>
          <p:nvPr>
            <p:ph type="body" idx="1"/>
          </p:nvPr>
        </p:nvSpPr>
        <p:spPr>
          <a:xfrm>
            <a:off x="838200" y="2304850"/>
            <a:ext cx="10515600" cy="4416600"/>
          </a:xfrm>
          <a:prstGeom prst="rect">
            <a:avLst/>
          </a:prstGeom>
        </p:spPr>
        <p:txBody>
          <a:bodyPr wrap="square" lIns="91425" tIns="91425" rIns="91425" bIns="91425" anchor="t" anchorCtr="0">
            <a:noAutofit/>
          </a:bodyPr>
          <a:lstStyle/>
          <a:p>
            <a:pPr lvl="0">
              <a:lnSpc>
                <a:spcPct val="100000"/>
              </a:lnSpc>
              <a:spcBef>
                <a:spcPts val="0"/>
              </a:spcBef>
              <a:buNone/>
            </a:pPr>
            <a:r>
              <a:rPr lang="en-US" b="1" u="sng" dirty="0"/>
              <a:t>Embargo</a:t>
            </a:r>
          </a:p>
          <a:p>
            <a:pPr marL="457200" lvl="0" indent="-228600">
              <a:lnSpc>
                <a:spcPct val="100000"/>
              </a:lnSpc>
              <a:spcBef>
                <a:spcPts val="0"/>
              </a:spcBef>
            </a:pPr>
            <a:r>
              <a:rPr lang="en-US" dirty="0"/>
              <a:t>There is a delay, as specified by the publisher, between when the article is published and when its full version can be made freely available in PMC</a:t>
            </a:r>
          </a:p>
          <a:p>
            <a:pPr marL="457200" lvl="0" indent="-228600">
              <a:lnSpc>
                <a:spcPct val="100000"/>
              </a:lnSpc>
              <a:spcBef>
                <a:spcPts val="0"/>
              </a:spcBef>
            </a:pPr>
            <a:endParaRPr lang="en-US" dirty="0"/>
          </a:p>
          <a:p>
            <a:pPr marL="457200" lvl="0" indent="-228600" rtl="0">
              <a:lnSpc>
                <a:spcPct val="100000"/>
              </a:lnSpc>
              <a:spcBef>
                <a:spcPts val="0"/>
              </a:spcBef>
            </a:pPr>
            <a:r>
              <a:rPr lang="en-US" dirty="0"/>
              <a:t>For NIH research, the embargo period can be </a:t>
            </a:r>
            <a:r>
              <a:rPr lang="en-US" b="1" dirty="0"/>
              <a:t>no longer</a:t>
            </a:r>
            <a:r>
              <a:rPr lang="en-US" dirty="0"/>
              <a:t> </a:t>
            </a:r>
            <a:r>
              <a:rPr lang="en-US" b="1" dirty="0"/>
              <a:t>than 12 months</a:t>
            </a:r>
          </a:p>
        </p:txBody>
      </p:sp>
      <p:pic>
        <p:nvPicPr>
          <p:cNvPr id="351" name="Shape 351"/>
          <p:cNvPicPr preferRelativeResize="0"/>
          <p:nvPr/>
        </p:nvPicPr>
        <p:blipFill rotWithShape="1">
          <a:blip r:embed="rId3">
            <a:alphaModFix/>
          </a:blip>
          <a:srcRect l="2919" t="13892" r="3392" b="12982"/>
          <a:stretch/>
        </p:blipFill>
        <p:spPr>
          <a:xfrm>
            <a:off x="3356045" y="155643"/>
            <a:ext cx="5350212" cy="1585609"/>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28</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xEl>
                                              <p:pRg st="3" end="3"/>
                                            </p:txEl>
                                          </p:spTgt>
                                        </p:tgtEl>
                                        <p:attrNameLst>
                                          <p:attrName>style.visibility</p:attrName>
                                        </p:attrNameLst>
                                      </p:cBhvr>
                                      <p:to>
                                        <p:strVal val="visible"/>
                                      </p:to>
                                    </p:set>
                                    <p:animEffect transition="in" filter="fade">
                                      <p:cBhvr>
                                        <p:cTn id="7" dur="500"/>
                                        <p:tgtEl>
                                          <p:spTgt spid="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838200" y="365125"/>
            <a:ext cx="10515600" cy="1020600"/>
          </a:xfrm>
          <a:prstGeom prst="rect">
            <a:avLst/>
          </a:prstGeom>
        </p:spPr>
        <p:txBody>
          <a:bodyPr wrap="square" lIns="91425" tIns="91425" rIns="91425" bIns="91425" anchor="ctr" anchorCtr="0">
            <a:noAutofit/>
          </a:bodyPr>
          <a:lstStyle/>
          <a:p>
            <a:pPr lvl="0">
              <a:spcBef>
                <a:spcPts val="0"/>
              </a:spcBef>
              <a:buNone/>
            </a:pPr>
            <a:r>
              <a:rPr lang="en-US" dirty="0"/>
              <a:t>How do I Know Which Method is Needed? </a:t>
            </a:r>
          </a:p>
        </p:txBody>
      </p:sp>
      <p:sp>
        <p:nvSpPr>
          <p:cNvPr id="358" name="Shape 358"/>
          <p:cNvSpPr txBox="1">
            <a:spLocks noGrp="1"/>
          </p:cNvSpPr>
          <p:nvPr>
            <p:ph type="body" idx="1"/>
          </p:nvPr>
        </p:nvSpPr>
        <p:spPr>
          <a:xfrm>
            <a:off x="838200" y="1459565"/>
            <a:ext cx="10515600" cy="4650600"/>
          </a:xfrm>
          <a:prstGeom prst="rect">
            <a:avLst/>
          </a:prstGeom>
        </p:spPr>
        <p:txBody>
          <a:bodyPr wrap="square" lIns="91425" tIns="91425" rIns="91425" bIns="91425" anchor="t" anchorCtr="0">
            <a:noAutofit/>
          </a:bodyPr>
          <a:lstStyle/>
          <a:p>
            <a:pPr marL="0" lvl="0" indent="-69850" rtl="0">
              <a:lnSpc>
                <a:spcPct val="100000"/>
              </a:lnSpc>
              <a:spcBef>
                <a:spcPts val="0"/>
              </a:spcBef>
              <a:buClr>
                <a:schemeClr val="dk1"/>
              </a:buClr>
              <a:buSzPct val="34375"/>
              <a:buFont typeface="Arial"/>
              <a:buNone/>
            </a:pPr>
            <a:r>
              <a:rPr lang="en-US" dirty="0"/>
              <a:t>NIH Website - Manuscript Submission Methods - Demo</a:t>
            </a:r>
          </a:p>
          <a:p>
            <a:pPr lvl="0">
              <a:lnSpc>
                <a:spcPct val="100000"/>
              </a:lnSpc>
              <a:spcBef>
                <a:spcPts val="0"/>
              </a:spcBef>
              <a:buNone/>
            </a:pPr>
            <a:r>
              <a:rPr lang="en-US" u="sng" dirty="0">
                <a:solidFill>
                  <a:schemeClr val="hlink"/>
                </a:solidFill>
                <a:hlinkClick r:id="rId3"/>
              </a:rPr>
              <a:t>https://publicaccess.nih.gov/submit_process_journals.htm</a:t>
            </a:r>
            <a:r>
              <a:rPr lang="en-US" dirty="0"/>
              <a:t> </a:t>
            </a:r>
          </a:p>
          <a:p>
            <a:pPr lvl="0">
              <a:lnSpc>
                <a:spcPct val="100000"/>
              </a:lnSpc>
              <a:spcBef>
                <a:spcPts val="0"/>
              </a:spcBef>
              <a:buNone/>
            </a:pPr>
            <a:endParaRPr dirty="0"/>
          </a:p>
          <a:p>
            <a:pPr lvl="0">
              <a:lnSpc>
                <a:spcPct val="100000"/>
              </a:lnSpc>
              <a:spcBef>
                <a:spcPts val="0"/>
              </a:spcBef>
              <a:buNone/>
            </a:pPr>
            <a:r>
              <a:rPr lang="en-US" dirty="0"/>
              <a:t>Check out the journal, </a:t>
            </a:r>
            <a:r>
              <a:rPr lang="en-US" i="1" dirty="0"/>
              <a:t>Age and Ageing</a:t>
            </a:r>
            <a:r>
              <a:rPr lang="en-US" dirty="0"/>
              <a:t> (A)</a:t>
            </a:r>
          </a:p>
          <a:p>
            <a:pPr lvl="0">
              <a:lnSpc>
                <a:spcPct val="100000"/>
              </a:lnSpc>
              <a:spcBef>
                <a:spcPts val="0"/>
              </a:spcBef>
              <a:buNone/>
            </a:pPr>
            <a:r>
              <a:rPr lang="en-US" dirty="0"/>
              <a:t>Check out the journal, </a:t>
            </a:r>
            <a:r>
              <a:rPr lang="en-US" i="1" dirty="0"/>
              <a:t>JAMA </a:t>
            </a:r>
            <a:r>
              <a:rPr lang="en-US" dirty="0"/>
              <a:t> (B)</a:t>
            </a:r>
          </a:p>
          <a:p>
            <a:pPr lvl="0">
              <a:lnSpc>
                <a:spcPct val="100000"/>
              </a:lnSpc>
              <a:spcBef>
                <a:spcPts val="0"/>
              </a:spcBef>
              <a:buNone/>
            </a:pPr>
            <a:r>
              <a:rPr lang="en-US" dirty="0"/>
              <a:t>Check out the journal, </a:t>
            </a:r>
            <a:r>
              <a:rPr lang="en-US" i="1" dirty="0"/>
              <a:t>American Association For Cancer Research</a:t>
            </a:r>
            <a:r>
              <a:rPr lang="en-US" dirty="0"/>
              <a:t> (D)					</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29</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80394" y="365125"/>
            <a:ext cx="10515600" cy="10206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Light" panose="020F0302020204030204" pitchFamily="34" charset="0"/>
                <a:sym typeface="Calibri"/>
              </a:rPr>
              <a:t>Purpose of today’s workshop</a:t>
            </a:r>
          </a:p>
        </p:txBody>
      </p:sp>
      <p:sp>
        <p:nvSpPr>
          <p:cNvPr id="105" name="Shape 105"/>
          <p:cNvSpPr txBox="1">
            <a:spLocks noGrp="1"/>
          </p:cNvSpPr>
          <p:nvPr>
            <p:ph type="body" idx="1"/>
          </p:nvPr>
        </p:nvSpPr>
        <p:spPr>
          <a:xfrm>
            <a:off x="480394" y="1385740"/>
            <a:ext cx="10515600" cy="920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None/>
            </a:pPr>
            <a:r>
              <a:rPr lang="en-US" sz="3200" b="0" i="0" u="none" strike="noStrike" cap="none" dirty="0">
                <a:solidFill>
                  <a:schemeClr val="dk1"/>
                </a:solidFill>
                <a:latin typeface="Calibri"/>
                <a:ea typeface="Calibri"/>
                <a:cs typeface="Calibri"/>
                <a:sym typeface="Calibri"/>
              </a:rPr>
              <a:t>Educate research administrators on how to provide support to researchers regarding publications at UCSD</a:t>
            </a:r>
          </a:p>
        </p:txBody>
      </p:sp>
      <p:sp>
        <p:nvSpPr>
          <p:cNvPr id="106" name="Shape 10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pic>
        <p:nvPicPr>
          <p:cNvPr id="107" name="Shape 107"/>
          <p:cNvPicPr preferRelativeResize="0"/>
          <p:nvPr/>
        </p:nvPicPr>
        <p:blipFill rotWithShape="1">
          <a:blip r:embed="rId3">
            <a:alphaModFix/>
          </a:blip>
          <a:srcRect/>
          <a:stretch/>
        </p:blipFill>
        <p:spPr>
          <a:xfrm>
            <a:off x="480394" y="2878667"/>
            <a:ext cx="3276300" cy="2184300"/>
          </a:xfrm>
          <a:prstGeom prst="rect">
            <a:avLst/>
          </a:prstGeom>
          <a:noFill/>
          <a:ln>
            <a:noFill/>
          </a:ln>
        </p:spPr>
      </p:pic>
      <p:sp>
        <p:nvSpPr>
          <p:cNvPr id="108" name="Shape 108"/>
          <p:cNvSpPr/>
          <p:nvPr/>
        </p:nvSpPr>
        <p:spPr>
          <a:xfrm>
            <a:off x="3951053" y="3612324"/>
            <a:ext cx="787400" cy="406400"/>
          </a:xfrm>
          <a:prstGeom prst="rightArrow">
            <a:avLst>
              <a:gd name="adj1" fmla="val 50000"/>
              <a:gd name="adj2" fmla="val 50000"/>
            </a:avLst>
          </a:prstGeom>
          <a:solidFill>
            <a:schemeClr val="accent1"/>
          </a:solidFill>
          <a:ln w="12700" cap="flat" cmpd="sng">
            <a:solidFill>
              <a:srgbClr val="42719B"/>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09" name="Shape 109"/>
          <p:cNvPicPr preferRelativeResize="0"/>
          <p:nvPr/>
        </p:nvPicPr>
        <p:blipFill rotWithShape="1">
          <a:blip r:embed="rId4">
            <a:alphaModFix/>
          </a:blip>
          <a:srcRect/>
          <a:stretch/>
        </p:blipFill>
        <p:spPr>
          <a:xfrm>
            <a:off x="4932828" y="2869693"/>
            <a:ext cx="2911301" cy="2185416"/>
          </a:xfrm>
          <a:prstGeom prst="rect">
            <a:avLst/>
          </a:prstGeom>
          <a:noFill/>
          <a:ln>
            <a:noFill/>
          </a:ln>
        </p:spPr>
      </p:pic>
      <p:sp>
        <p:nvSpPr>
          <p:cNvPr id="110" name="Shape 110"/>
          <p:cNvSpPr/>
          <p:nvPr/>
        </p:nvSpPr>
        <p:spPr>
          <a:xfrm>
            <a:off x="8101856" y="3523215"/>
            <a:ext cx="787400" cy="406400"/>
          </a:xfrm>
          <a:prstGeom prst="rightArrow">
            <a:avLst>
              <a:gd name="adj1" fmla="val 50000"/>
              <a:gd name="adj2" fmla="val 50000"/>
            </a:avLst>
          </a:prstGeom>
          <a:solidFill>
            <a:schemeClr val="accent1"/>
          </a:solidFill>
          <a:ln w="12700" cap="flat" cmpd="sng">
            <a:solidFill>
              <a:srgbClr val="42719B"/>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1" name="Shape 111"/>
          <p:cNvSpPr txBox="1"/>
          <p:nvPr/>
        </p:nvSpPr>
        <p:spPr>
          <a:xfrm>
            <a:off x="1343250" y="5265821"/>
            <a:ext cx="15324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dirty="0">
                <a:solidFill>
                  <a:schemeClr val="dk1"/>
                </a:solidFill>
                <a:latin typeface="Calibri"/>
                <a:ea typeface="Calibri"/>
                <a:cs typeface="Calibri"/>
                <a:sym typeface="Calibri"/>
              </a:rPr>
              <a:t>Research	</a:t>
            </a:r>
          </a:p>
        </p:txBody>
      </p:sp>
      <p:sp>
        <p:nvSpPr>
          <p:cNvPr id="112" name="Shape 112"/>
          <p:cNvSpPr txBox="1"/>
          <p:nvPr/>
        </p:nvSpPr>
        <p:spPr>
          <a:xfrm>
            <a:off x="5622245" y="5265821"/>
            <a:ext cx="15324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Publications</a:t>
            </a:r>
          </a:p>
        </p:txBody>
      </p:sp>
      <p:sp>
        <p:nvSpPr>
          <p:cNvPr id="113" name="Shape 113"/>
          <p:cNvSpPr txBox="1"/>
          <p:nvPr/>
        </p:nvSpPr>
        <p:spPr>
          <a:xfrm>
            <a:off x="9821334" y="5265821"/>
            <a:ext cx="807434"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World</a:t>
            </a:r>
          </a:p>
        </p:txBody>
      </p:sp>
      <p:pic>
        <p:nvPicPr>
          <p:cNvPr id="114" name="Shape 114"/>
          <p:cNvPicPr preferRelativeResize="0"/>
          <p:nvPr/>
        </p:nvPicPr>
        <p:blipFill rotWithShape="1">
          <a:blip r:embed="rId5">
            <a:alphaModFix/>
          </a:blip>
          <a:srcRect/>
          <a:stretch/>
        </p:blipFill>
        <p:spPr>
          <a:xfrm>
            <a:off x="8943574" y="2521818"/>
            <a:ext cx="2587413" cy="2587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10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1000"/>
                                        <p:tgtEl>
                                          <p:spTgt spid="109"/>
                                        </p:tgtEl>
                                      </p:cBhvr>
                                    </p:animEffect>
                                  </p:childTnLst>
                                </p:cTn>
                              </p:par>
                              <p:par>
                                <p:cTn id="16" presetID="1"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1000"/>
                                        <p:tgtEl>
                                          <p:spTgt spid="1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500"/>
                                        <p:tgtEl>
                                          <p:spTgt spid="114"/>
                                        </p:tgtEl>
                                      </p:cBhvr>
                                    </p:animEffect>
                                  </p:childTnLst>
                                </p:cTn>
                              </p:par>
                              <p:par>
                                <p:cTn id="26" presetID="1" presetClass="entr" presetSubtype="0" fill="hold" nodeType="withEffect">
                                  <p:stCondLst>
                                    <p:cond delay="0"/>
                                  </p:stCondLst>
                                  <p:childTnLst>
                                    <p:set>
                                      <p:cBhvr>
                                        <p:cTn id="27" dur="1" fill="hold">
                                          <p:stCondLst>
                                            <p:cond delay="0"/>
                                          </p:stCondLst>
                                        </p:cTn>
                                        <p:tgtEl>
                                          <p:spTgt spid="110"/>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1000"/>
                                        <p:tgtEl>
                                          <p:spTgt spid="113"/>
                                        </p:tgtEl>
                                      </p:cBhvr>
                                    </p:animEffect>
                                  </p:childTnLst>
                                </p:cTn>
                              </p:par>
                              <p:par>
                                <p:cTn id="31" presetID="45" presetClass="entr" presetSubtype="0" fill="hold" nodeType="with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2000"/>
                                        <p:tgtEl>
                                          <p:spTgt spid="114"/>
                                        </p:tgtEl>
                                      </p:cBhvr>
                                    </p:animEffect>
                                    <p:anim calcmode="lin" valueType="num">
                                      <p:cBhvr>
                                        <p:cTn id="34" dur="2000" fill="hold"/>
                                        <p:tgtEl>
                                          <p:spTgt spid="114"/>
                                        </p:tgtEl>
                                        <p:attrNameLst>
                                          <p:attrName>ppt_w</p:attrName>
                                        </p:attrNameLst>
                                      </p:cBhvr>
                                      <p:tavLst>
                                        <p:tav tm="0" fmla="#ppt_w*sin(2.5*pi*$)">
                                          <p:val>
                                            <p:fltVal val="0"/>
                                          </p:val>
                                        </p:tav>
                                        <p:tav tm="100000">
                                          <p:val>
                                            <p:fltVal val="1"/>
                                          </p:val>
                                        </p:tav>
                                      </p:tavLst>
                                    </p:anim>
                                    <p:anim calcmode="lin" valueType="num">
                                      <p:cBhvr>
                                        <p:cTn id="35" dur="2000" fill="hold"/>
                                        <p:tgtEl>
                                          <p:spTgt spid="1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838200" y="365125"/>
            <a:ext cx="10515600" cy="1020600"/>
          </a:xfrm>
          <a:prstGeom prst="rect">
            <a:avLst/>
          </a:prstGeom>
        </p:spPr>
        <p:txBody>
          <a:bodyPr wrap="square" lIns="91425" tIns="91425" rIns="91425" bIns="91425" anchor="ctr" anchorCtr="0">
            <a:noAutofit/>
          </a:bodyPr>
          <a:lstStyle/>
          <a:p>
            <a:pPr lvl="0" rtl="0">
              <a:lnSpc>
                <a:spcPct val="100000"/>
              </a:lnSpc>
              <a:spcBef>
                <a:spcPts val="0"/>
              </a:spcBef>
              <a:buClr>
                <a:schemeClr val="dk1"/>
              </a:buClr>
              <a:buSzPct val="25000"/>
              <a:buFont typeface="Arial"/>
              <a:buNone/>
            </a:pPr>
            <a:r>
              <a:rPr lang="en-US" dirty="0"/>
              <a:t>Managing Publications with </a:t>
            </a:r>
            <a:r>
              <a:rPr lang="en-US" dirty="0" err="1"/>
              <a:t>MyNCBI</a:t>
            </a:r>
            <a:r>
              <a:rPr lang="en-US" dirty="0"/>
              <a:t> </a:t>
            </a:r>
          </a:p>
        </p:txBody>
      </p:sp>
      <p:sp>
        <p:nvSpPr>
          <p:cNvPr id="366" name="Shape 366"/>
          <p:cNvSpPr txBox="1">
            <a:spLocks noGrp="1"/>
          </p:cNvSpPr>
          <p:nvPr>
            <p:ph type="body" idx="1"/>
          </p:nvPr>
        </p:nvSpPr>
        <p:spPr>
          <a:xfrm>
            <a:off x="857054" y="1385725"/>
            <a:ext cx="10515600" cy="4650600"/>
          </a:xfrm>
          <a:prstGeom prst="rect">
            <a:avLst/>
          </a:prstGeom>
        </p:spPr>
        <p:txBody>
          <a:bodyPr wrap="square" lIns="91425" tIns="91425" rIns="91425" bIns="91425" anchor="t" anchorCtr="0">
            <a:noAutofit/>
          </a:bodyPr>
          <a:lstStyle/>
          <a:p>
            <a:pPr marL="0" lvl="0" indent="0" rtl="0">
              <a:lnSpc>
                <a:spcPct val="100000"/>
              </a:lnSpc>
              <a:spcBef>
                <a:spcPts val="0"/>
              </a:spcBef>
              <a:buClr>
                <a:schemeClr val="dk1"/>
              </a:buClr>
              <a:buSzPct val="25000"/>
              <a:buFont typeface="Arial"/>
              <a:buNone/>
            </a:pPr>
            <a:r>
              <a:rPr lang="en-US" b="1" u="sng" dirty="0"/>
              <a:t>National Center for Biotechnology Information</a:t>
            </a:r>
          </a:p>
          <a:p>
            <a:pPr marL="457200" lvl="0" indent="-419100" rtl="0">
              <a:lnSpc>
                <a:spcPct val="100000"/>
              </a:lnSpc>
              <a:spcBef>
                <a:spcPts val="0"/>
              </a:spcBef>
              <a:buSzPct val="100000"/>
            </a:pPr>
            <a:r>
              <a:rPr lang="en-US" dirty="0"/>
              <a:t>A huge collection of about 45 databases from genes to biotechnology to biomedicine</a:t>
            </a:r>
          </a:p>
          <a:p>
            <a:pPr marL="457200" lvl="0" indent="-419100" rtl="0">
              <a:lnSpc>
                <a:spcPct val="100000"/>
              </a:lnSpc>
              <a:spcBef>
                <a:spcPts val="0"/>
              </a:spcBef>
              <a:buSzPct val="100000"/>
            </a:pPr>
            <a:r>
              <a:rPr lang="en-US" dirty="0"/>
              <a:t>PubMed &amp; PMC are just two of the resources</a:t>
            </a:r>
          </a:p>
          <a:p>
            <a:pPr marL="0" lvl="0" indent="0" rtl="0">
              <a:lnSpc>
                <a:spcPct val="100000"/>
              </a:lnSpc>
              <a:spcBef>
                <a:spcPts val="0"/>
              </a:spcBef>
              <a:buNone/>
            </a:pPr>
            <a:endParaRPr strike="sngStrike" dirty="0"/>
          </a:p>
          <a:p>
            <a:pPr marL="0" lvl="0" indent="0" rtl="0">
              <a:lnSpc>
                <a:spcPct val="100000"/>
              </a:lnSpc>
              <a:spcBef>
                <a:spcPts val="0"/>
              </a:spcBef>
              <a:buNone/>
            </a:pPr>
            <a:r>
              <a:rPr lang="en-US" b="1" u="sng" dirty="0"/>
              <a:t>My NCBI</a:t>
            </a:r>
          </a:p>
          <a:p>
            <a:pPr marL="457200" lvl="0" indent="-419100" rtl="0">
              <a:lnSpc>
                <a:spcPct val="100000"/>
              </a:lnSpc>
              <a:spcBef>
                <a:spcPts val="0"/>
              </a:spcBef>
              <a:buSzPct val="100000"/>
            </a:pPr>
            <a:r>
              <a:rPr lang="en-US" dirty="0">
                <a:solidFill>
                  <a:srgbClr val="000000"/>
                </a:solidFill>
              </a:rPr>
              <a:t>Space at the National Library of Medicine to help with the publication process and </a:t>
            </a:r>
            <a:r>
              <a:rPr lang="en-US" dirty="0"/>
              <a:t>customize </a:t>
            </a:r>
            <a:r>
              <a:rPr lang="en-US" dirty="0" err="1"/>
              <a:t>Pubmed</a:t>
            </a:r>
            <a:r>
              <a:rPr lang="en-US" dirty="0">
                <a:solidFill>
                  <a:srgbClr val="000000"/>
                </a:solidFill>
              </a:rPr>
              <a:t> </a:t>
            </a:r>
          </a:p>
          <a:p>
            <a:pPr marL="0" lvl="0" indent="0" rtl="0">
              <a:lnSpc>
                <a:spcPct val="100000"/>
              </a:lnSpc>
              <a:spcBef>
                <a:spcPts val="0"/>
              </a:spcBef>
              <a:buNone/>
            </a:pPr>
            <a:endParaRPr dirty="0"/>
          </a:p>
          <a:p>
            <a:pPr marL="0" lvl="0" indent="0" rtl="0">
              <a:lnSpc>
                <a:spcPct val="100000"/>
              </a:lnSpc>
              <a:spcBef>
                <a:spcPts val="0"/>
              </a:spcBef>
              <a:buNone/>
            </a:pPr>
            <a:r>
              <a:rPr lang="en-US" dirty="0"/>
              <a:t>My          is linked to            and can be linked to </a:t>
            </a:r>
          </a:p>
        </p:txBody>
      </p:sp>
      <p:pic>
        <p:nvPicPr>
          <p:cNvPr id="368" name="Shape 368"/>
          <p:cNvPicPr preferRelativeResize="0"/>
          <p:nvPr/>
        </p:nvPicPr>
        <p:blipFill>
          <a:blip r:embed="rId3">
            <a:alphaModFix/>
          </a:blip>
          <a:stretch>
            <a:fillRect/>
          </a:stretch>
        </p:blipFill>
        <p:spPr>
          <a:xfrm>
            <a:off x="8675028" y="5826791"/>
            <a:ext cx="3205350" cy="562572"/>
          </a:xfrm>
          <a:prstGeom prst="rect">
            <a:avLst/>
          </a:prstGeom>
          <a:noFill/>
          <a:ln>
            <a:noFill/>
          </a:ln>
        </p:spPr>
      </p:pic>
      <p:pic>
        <p:nvPicPr>
          <p:cNvPr id="369" name="Shape 369"/>
          <p:cNvPicPr preferRelativeResize="0"/>
          <p:nvPr/>
        </p:nvPicPr>
        <p:blipFill rotWithShape="1">
          <a:blip r:embed="rId4">
            <a:alphaModFix/>
          </a:blip>
          <a:srcRect/>
          <a:stretch/>
        </p:blipFill>
        <p:spPr>
          <a:xfrm>
            <a:off x="1557404" y="5493517"/>
            <a:ext cx="739800" cy="914700"/>
          </a:xfrm>
          <a:prstGeom prst="rect">
            <a:avLst/>
          </a:prstGeom>
          <a:noFill/>
          <a:ln>
            <a:noFill/>
          </a:ln>
        </p:spPr>
      </p:pic>
      <p:pic>
        <p:nvPicPr>
          <p:cNvPr id="370" name="Shape 370"/>
          <p:cNvPicPr preferRelativeResize="0"/>
          <p:nvPr/>
        </p:nvPicPr>
        <p:blipFill rotWithShape="1">
          <a:blip r:embed="rId5">
            <a:alphaModFix/>
          </a:blip>
          <a:srcRect l="10643" t="10484" r="11077"/>
          <a:stretch/>
        </p:blipFill>
        <p:spPr>
          <a:xfrm>
            <a:off x="4157215" y="5777549"/>
            <a:ext cx="1065229" cy="913591"/>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30</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xEl>
                                              <p:pRg st="2" end="2"/>
                                            </p:txEl>
                                          </p:spTgt>
                                        </p:tgtEl>
                                        <p:attrNameLst>
                                          <p:attrName>style.visibility</p:attrName>
                                        </p:attrNameLst>
                                      </p:cBhvr>
                                      <p:to>
                                        <p:strVal val="visible"/>
                                      </p:to>
                                    </p:set>
                                    <p:animEffect transition="in" filter="fade">
                                      <p:cBhvr>
                                        <p:cTn id="7" dur="500"/>
                                        <p:tgtEl>
                                          <p:spTgt spid="3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xEl>
                                              <p:pRg st="4" end="4"/>
                                            </p:txEl>
                                          </p:spTgt>
                                        </p:tgtEl>
                                        <p:attrNameLst>
                                          <p:attrName>style.visibility</p:attrName>
                                        </p:attrNameLst>
                                      </p:cBhvr>
                                      <p:to>
                                        <p:strVal val="visible"/>
                                      </p:to>
                                    </p:set>
                                    <p:animEffect transition="in" filter="fade">
                                      <p:cBhvr>
                                        <p:cTn id="12" dur="500"/>
                                        <p:tgtEl>
                                          <p:spTgt spid="36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66">
                                            <p:txEl>
                                              <p:pRg st="5" end="5"/>
                                            </p:txEl>
                                          </p:spTgt>
                                        </p:tgtEl>
                                        <p:attrNameLst>
                                          <p:attrName>style.visibility</p:attrName>
                                        </p:attrNameLst>
                                      </p:cBhvr>
                                      <p:to>
                                        <p:strVal val="visible"/>
                                      </p:to>
                                    </p:set>
                                    <p:animEffect transition="in" filter="fade">
                                      <p:cBhvr>
                                        <p:cTn id="15" dur="500"/>
                                        <p:tgtEl>
                                          <p:spTgt spid="36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6">
                                            <p:txEl>
                                              <p:pRg st="7" end="7"/>
                                            </p:txEl>
                                          </p:spTgt>
                                        </p:tgtEl>
                                        <p:attrNameLst>
                                          <p:attrName>style.visibility</p:attrName>
                                        </p:attrNameLst>
                                      </p:cBhvr>
                                      <p:to>
                                        <p:strVal val="visible"/>
                                      </p:to>
                                    </p:set>
                                    <p:animEffect transition="in" filter="fade">
                                      <p:cBhvr>
                                        <p:cTn id="20" dur="500"/>
                                        <p:tgtEl>
                                          <p:spTgt spid="366">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69"/>
                                        </p:tgtEl>
                                        <p:attrNameLst>
                                          <p:attrName>style.visibility</p:attrName>
                                        </p:attrNameLst>
                                      </p:cBhvr>
                                      <p:to>
                                        <p:strVal val="visible"/>
                                      </p:to>
                                    </p:set>
                                    <p:animEffect transition="in" filter="fade">
                                      <p:cBhvr>
                                        <p:cTn id="23" dur="500"/>
                                        <p:tgtEl>
                                          <p:spTgt spid="369"/>
                                        </p:tgtEl>
                                      </p:cBhvr>
                                    </p:animEffect>
                                  </p:childTnLst>
                                </p:cTn>
                              </p:par>
                              <p:par>
                                <p:cTn id="24" presetID="10" presetClass="entr" presetSubtype="0" fill="hold" nodeType="withEffect">
                                  <p:stCondLst>
                                    <p:cond delay="0"/>
                                  </p:stCondLst>
                                  <p:childTnLst>
                                    <p:set>
                                      <p:cBhvr>
                                        <p:cTn id="25" dur="1" fill="hold">
                                          <p:stCondLst>
                                            <p:cond delay="0"/>
                                          </p:stCondLst>
                                        </p:cTn>
                                        <p:tgtEl>
                                          <p:spTgt spid="370"/>
                                        </p:tgtEl>
                                        <p:attrNameLst>
                                          <p:attrName>style.visibility</p:attrName>
                                        </p:attrNameLst>
                                      </p:cBhvr>
                                      <p:to>
                                        <p:strVal val="visible"/>
                                      </p:to>
                                    </p:set>
                                    <p:animEffect transition="in" filter="fade">
                                      <p:cBhvr>
                                        <p:cTn id="26" dur="500"/>
                                        <p:tgtEl>
                                          <p:spTgt spid="370"/>
                                        </p:tgtEl>
                                      </p:cBhvr>
                                    </p:animEffect>
                                  </p:childTnLst>
                                </p:cTn>
                              </p:par>
                              <p:par>
                                <p:cTn id="27" presetID="10" presetClass="entr" presetSubtype="0" fill="hold" nodeType="withEffect">
                                  <p:stCondLst>
                                    <p:cond delay="0"/>
                                  </p:stCondLst>
                                  <p:childTnLst>
                                    <p:set>
                                      <p:cBhvr>
                                        <p:cTn id="28" dur="1" fill="hold">
                                          <p:stCondLst>
                                            <p:cond delay="0"/>
                                          </p:stCondLst>
                                        </p:cTn>
                                        <p:tgtEl>
                                          <p:spTgt spid="368"/>
                                        </p:tgtEl>
                                        <p:attrNameLst>
                                          <p:attrName>style.visibility</p:attrName>
                                        </p:attrNameLst>
                                      </p:cBhvr>
                                      <p:to>
                                        <p:strVal val="visible"/>
                                      </p:to>
                                    </p:set>
                                    <p:animEffect transition="in" filter="fade">
                                      <p:cBhvr>
                                        <p:cTn id="29"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dirty="0"/>
              <a:t>Identification Numbers</a:t>
            </a:r>
          </a:p>
        </p:txBody>
      </p:sp>
      <p:sp>
        <p:nvSpPr>
          <p:cNvPr id="376" name="Shape 376"/>
          <p:cNvSpPr txBox="1">
            <a:spLocks noGrp="1"/>
          </p:cNvSpPr>
          <p:nvPr>
            <p:ph type="body" idx="1"/>
          </p:nvPr>
        </p:nvSpPr>
        <p:spPr>
          <a:xfrm>
            <a:off x="838200" y="1514540"/>
            <a:ext cx="10515600" cy="4650589"/>
          </a:xfrm>
          <a:prstGeom prst="rect">
            <a:avLst/>
          </a:prstGeom>
          <a:noFill/>
          <a:ln w="9525" cap="flat" cmpd="sng">
            <a:noFill/>
            <a:prstDash val="solid"/>
            <a:round/>
            <a:headEnd type="none" w="med" len="med"/>
            <a:tailEnd type="none" w="med" len="med"/>
          </a:ln>
        </p:spPr>
        <p:txBody>
          <a:bodyPr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ct val="100000"/>
              <a:buFont typeface="Arial"/>
              <a:buChar char="•"/>
            </a:pPr>
            <a:r>
              <a:rPr lang="en-US" b="1" i="0" u="sng" strike="noStrike" cap="none" dirty="0">
                <a:solidFill>
                  <a:schemeClr val="dk1"/>
                </a:solidFill>
                <a:sym typeface="Calibri"/>
              </a:rPr>
              <a:t>PMID</a:t>
            </a:r>
            <a:r>
              <a:rPr lang="en-US" b="0" i="0" u="none" strike="noStrike" cap="none" dirty="0">
                <a:solidFill>
                  <a:schemeClr val="dk1"/>
                </a:solidFill>
                <a:sym typeface="Calibri"/>
              </a:rPr>
              <a:t> – Unique identifier number used in PubMed</a:t>
            </a:r>
          </a:p>
          <a:p>
            <a:pPr marL="228600" marR="0" lvl="0" indent="-228600" algn="l" rtl="0">
              <a:lnSpc>
                <a:spcPct val="100000"/>
              </a:lnSpc>
              <a:spcBef>
                <a:spcPts val="1000"/>
              </a:spcBef>
              <a:spcAft>
                <a:spcPts val="0"/>
              </a:spcAft>
              <a:buClr>
                <a:schemeClr val="dk1"/>
              </a:buClr>
              <a:buSzPct val="100000"/>
              <a:buFont typeface="Arial"/>
              <a:buChar char="•"/>
            </a:pPr>
            <a:r>
              <a:rPr lang="en-US" b="1" i="0" u="sng" strike="noStrike" cap="none" dirty="0">
                <a:solidFill>
                  <a:schemeClr val="dk1"/>
                </a:solidFill>
                <a:sym typeface="Calibri"/>
              </a:rPr>
              <a:t>PMCID</a:t>
            </a:r>
            <a:r>
              <a:rPr lang="en-US" b="0" i="0" u="none" strike="noStrike" cap="none" dirty="0">
                <a:solidFill>
                  <a:schemeClr val="dk1"/>
                </a:solidFill>
                <a:sym typeface="Calibri"/>
              </a:rPr>
              <a:t> -The number assi</a:t>
            </a:r>
            <a:r>
              <a:rPr lang="en-US" dirty="0"/>
              <a:t>gned once it is </a:t>
            </a:r>
            <a:r>
              <a:rPr lang="en-US" i="1" dirty="0"/>
              <a:t>accepted</a:t>
            </a:r>
            <a:r>
              <a:rPr lang="en-US" dirty="0"/>
              <a:t> into </a:t>
            </a:r>
            <a:r>
              <a:rPr lang="en-US" b="0" i="0" u="none" strike="noStrike" cap="none" dirty="0">
                <a:solidFill>
                  <a:schemeClr val="dk1"/>
                </a:solidFill>
                <a:sym typeface="Calibri"/>
              </a:rPr>
              <a:t>PubMed Central </a:t>
            </a:r>
          </a:p>
          <a:p>
            <a:pPr marL="0" marR="0" lvl="0" indent="0" algn="l" rtl="0">
              <a:lnSpc>
                <a:spcPct val="100000"/>
              </a:lnSpc>
              <a:spcBef>
                <a:spcPts val="1000"/>
              </a:spcBef>
              <a:spcAft>
                <a:spcPts val="0"/>
              </a:spcAft>
              <a:buNone/>
            </a:pPr>
            <a:endParaRPr dirty="0">
              <a:solidFill>
                <a:srgbClr val="000000"/>
              </a:solidFill>
            </a:endParaRPr>
          </a:p>
          <a:p>
            <a:pPr marL="0" marR="0" lvl="0" indent="0" algn="l" rtl="0">
              <a:lnSpc>
                <a:spcPct val="100000"/>
              </a:lnSpc>
              <a:spcBef>
                <a:spcPts val="1000"/>
              </a:spcBef>
              <a:spcAft>
                <a:spcPts val="0"/>
              </a:spcAft>
              <a:buNone/>
            </a:pPr>
            <a:r>
              <a:rPr lang="en-US" b="0" i="0" u="none" strike="noStrike" cap="none" dirty="0">
                <a:solidFill>
                  <a:schemeClr val="dk1"/>
                </a:solidFill>
                <a:sym typeface="Calibri"/>
              </a:rPr>
              <a:t>What’s the difference between the two?</a:t>
            </a:r>
          </a:p>
          <a:p>
            <a:pPr marL="685800" marR="0" lvl="1" indent="-228600" algn="l" rtl="0">
              <a:lnSpc>
                <a:spcPct val="100000"/>
              </a:lnSpc>
              <a:spcBef>
                <a:spcPts val="500"/>
              </a:spcBef>
              <a:buClr>
                <a:schemeClr val="dk1"/>
              </a:buClr>
              <a:buSzPct val="100000"/>
              <a:buFont typeface="Arial"/>
              <a:buChar char="•"/>
            </a:pPr>
            <a:r>
              <a:rPr lang="en-US" sz="3200" b="0" i="0" u="none" strike="noStrike" cap="none" dirty="0">
                <a:solidFill>
                  <a:schemeClr val="dk1"/>
                </a:solidFill>
                <a:sym typeface="Calibri"/>
              </a:rPr>
              <a:t>The </a:t>
            </a:r>
            <a:r>
              <a:rPr lang="en-US" sz="3200" b="1" i="0" u="none" strike="noStrike" cap="none" dirty="0">
                <a:solidFill>
                  <a:schemeClr val="dk1"/>
                </a:solidFill>
                <a:sym typeface="Calibri"/>
              </a:rPr>
              <a:t>PMCID</a:t>
            </a:r>
            <a:r>
              <a:rPr lang="en-US" sz="3200" b="0" i="0" u="none" strike="noStrike" cap="none" dirty="0">
                <a:solidFill>
                  <a:schemeClr val="dk1"/>
                </a:solidFill>
                <a:sym typeface="Calibri"/>
              </a:rPr>
              <a:t> links to full-text papers in PubMed Central</a:t>
            </a:r>
          </a:p>
          <a:p>
            <a:pPr marL="685800" marR="0" lvl="1" indent="-228600" algn="l" rtl="0">
              <a:lnSpc>
                <a:spcPct val="100000"/>
              </a:lnSpc>
              <a:spcBef>
                <a:spcPts val="500"/>
              </a:spcBef>
              <a:buClr>
                <a:schemeClr val="dk1"/>
              </a:buClr>
              <a:buSzPct val="100000"/>
              <a:buFont typeface="Arial"/>
              <a:buChar char="•"/>
            </a:pPr>
            <a:r>
              <a:rPr lang="en-US" sz="3200" dirty="0"/>
              <a:t>T</a:t>
            </a:r>
            <a:r>
              <a:rPr lang="en-US" sz="3200" b="0" i="0" u="none" strike="noStrike" cap="none" dirty="0">
                <a:solidFill>
                  <a:schemeClr val="dk1"/>
                </a:solidFill>
                <a:sym typeface="Calibri"/>
              </a:rPr>
              <a:t>he </a:t>
            </a:r>
            <a:r>
              <a:rPr lang="en-US" sz="3200" b="1" i="0" u="none" strike="noStrike" cap="none" dirty="0">
                <a:solidFill>
                  <a:schemeClr val="dk1"/>
                </a:solidFill>
                <a:sym typeface="Calibri"/>
              </a:rPr>
              <a:t>PMID</a:t>
            </a:r>
            <a:r>
              <a:rPr lang="en-US" sz="3200" b="0" i="0" u="none" strike="noStrike" cap="none" dirty="0">
                <a:solidFill>
                  <a:schemeClr val="dk1"/>
                </a:solidFill>
                <a:sym typeface="Calibri"/>
              </a:rPr>
              <a:t> links to abstracts in PubMed</a:t>
            </a:r>
          </a:p>
        </p:txBody>
      </p:sp>
      <p:sp>
        <p:nvSpPr>
          <p:cNvPr id="377" name="Shape 3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31</a:t>
            </a:fld>
            <a:endParaRPr lang="en-US"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fade">
                                      <p:cBhvr>
                                        <p:cTn id="7" dur="500"/>
                                        <p:tgtEl>
                                          <p:spTgt spid="3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6">
                                            <p:txEl>
                                              <p:pRg st="1" end="1"/>
                                            </p:txEl>
                                          </p:spTgt>
                                        </p:tgtEl>
                                        <p:attrNameLst>
                                          <p:attrName>style.visibility</p:attrName>
                                        </p:attrNameLst>
                                      </p:cBhvr>
                                      <p:to>
                                        <p:strVal val="visible"/>
                                      </p:to>
                                    </p:set>
                                    <p:animEffect transition="in" filter="fade">
                                      <p:cBhvr>
                                        <p:cTn id="12" dur="500"/>
                                        <p:tgtEl>
                                          <p:spTgt spid="3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xEl>
                                              <p:pRg st="3" end="3"/>
                                            </p:txEl>
                                          </p:spTgt>
                                        </p:tgtEl>
                                        <p:attrNameLst>
                                          <p:attrName>style.visibility</p:attrName>
                                        </p:attrNameLst>
                                      </p:cBhvr>
                                      <p:to>
                                        <p:strVal val="visible"/>
                                      </p:to>
                                    </p:set>
                                    <p:animEffect transition="in" filter="fade">
                                      <p:cBhvr>
                                        <p:cTn id="17" dur="500"/>
                                        <p:tgtEl>
                                          <p:spTgt spid="37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6">
                                            <p:txEl>
                                              <p:pRg st="4" end="4"/>
                                            </p:txEl>
                                          </p:spTgt>
                                        </p:tgtEl>
                                        <p:attrNameLst>
                                          <p:attrName>style.visibility</p:attrName>
                                        </p:attrNameLst>
                                      </p:cBhvr>
                                      <p:to>
                                        <p:strVal val="visible"/>
                                      </p:to>
                                    </p:set>
                                    <p:animEffect transition="in" filter="fade">
                                      <p:cBhvr>
                                        <p:cTn id="20" dur="500"/>
                                        <p:tgtEl>
                                          <p:spTgt spid="37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6">
                                            <p:txEl>
                                              <p:pRg st="5" end="5"/>
                                            </p:txEl>
                                          </p:spTgt>
                                        </p:tgtEl>
                                        <p:attrNameLst>
                                          <p:attrName>style.visibility</p:attrName>
                                        </p:attrNameLst>
                                      </p:cBhvr>
                                      <p:to>
                                        <p:strVal val="visible"/>
                                      </p:to>
                                    </p:set>
                                    <p:animEffect transition="in" filter="fade">
                                      <p:cBhvr>
                                        <p:cTn id="25" dur="500"/>
                                        <p:tgtEl>
                                          <p:spTgt spid="3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564900" y="365125"/>
            <a:ext cx="10515600" cy="1020600"/>
          </a:xfrm>
          <a:prstGeom prst="rect">
            <a:avLst/>
          </a:prstGeom>
          <a:noFill/>
          <a:ln>
            <a:noFill/>
          </a:ln>
        </p:spPr>
        <p:txBody>
          <a:bodyPr wrap="square" lIns="91425" tIns="45700" rIns="91425" bIns="45700" anchor="ctr" anchorCtr="0">
            <a:noAutofit/>
          </a:bodyPr>
          <a:lstStyle/>
          <a:p>
            <a:pPr lvl="0" rtl="0">
              <a:spcBef>
                <a:spcPts val="0"/>
              </a:spcBef>
              <a:buClr>
                <a:schemeClr val="dk1"/>
              </a:buClr>
              <a:buSzPct val="25000"/>
              <a:buFont typeface="Calibri"/>
              <a:buNone/>
            </a:pPr>
            <a:r>
              <a:rPr lang="en-US" dirty="0"/>
              <a:t>My NCBI Tool - My Bibliography</a:t>
            </a:r>
          </a:p>
        </p:txBody>
      </p:sp>
      <p:sp>
        <p:nvSpPr>
          <p:cNvPr id="383" name="Shape 383"/>
          <p:cNvSpPr txBox="1">
            <a:spLocks noGrp="1"/>
          </p:cNvSpPr>
          <p:nvPr>
            <p:ph type="body" idx="1"/>
          </p:nvPr>
        </p:nvSpPr>
        <p:spPr>
          <a:xfrm>
            <a:off x="564900" y="1385725"/>
            <a:ext cx="10515600" cy="4650600"/>
          </a:xfrm>
          <a:prstGeom prst="rect">
            <a:avLst/>
          </a:prstGeom>
          <a:noFill/>
          <a:ln>
            <a:noFill/>
          </a:ln>
        </p:spPr>
        <p:txBody>
          <a:bodyPr wrap="square" lIns="91425" tIns="45700" rIns="91425" bIns="45700" anchor="t" anchorCtr="0">
            <a:noAutofit/>
          </a:bodyPr>
          <a:lstStyle/>
          <a:p>
            <a:pPr marL="0" lvl="0" indent="0" rtl="0">
              <a:lnSpc>
                <a:spcPct val="100000"/>
              </a:lnSpc>
              <a:spcBef>
                <a:spcPts val="0"/>
              </a:spcBef>
              <a:buNone/>
            </a:pPr>
            <a:r>
              <a:rPr lang="en-US" b="1" u="sng" dirty="0"/>
              <a:t>My Bibliography</a:t>
            </a:r>
            <a:r>
              <a:rPr lang="en-US" dirty="0"/>
              <a:t> </a:t>
            </a:r>
          </a:p>
          <a:p>
            <a:pPr marL="457200" lvl="0" indent="-228600" rtl="0">
              <a:lnSpc>
                <a:spcPct val="100000"/>
              </a:lnSpc>
              <a:spcBef>
                <a:spcPts val="0"/>
              </a:spcBef>
            </a:pPr>
            <a:r>
              <a:rPr lang="en-US" dirty="0"/>
              <a:t>Provides a centralized place where</a:t>
            </a:r>
          </a:p>
          <a:p>
            <a:pPr marL="914400" lvl="1" indent="-228600" rtl="0">
              <a:lnSpc>
                <a:spcPct val="100000"/>
              </a:lnSpc>
              <a:spcBef>
                <a:spcPts val="0"/>
              </a:spcBef>
            </a:pPr>
            <a:r>
              <a:rPr lang="en-US" sz="3200" dirty="0"/>
              <a:t>Individual’s citations are easily accessed, exported, or even shared</a:t>
            </a:r>
          </a:p>
          <a:p>
            <a:pPr marL="914400" lvl="1" indent="-228600" rtl="0">
              <a:lnSpc>
                <a:spcPct val="100000"/>
              </a:lnSpc>
              <a:spcBef>
                <a:spcPts val="0"/>
              </a:spcBef>
            </a:pPr>
            <a:r>
              <a:rPr lang="en-US" sz="3200" dirty="0"/>
              <a:t>NIH’s way to manage grant publications</a:t>
            </a:r>
          </a:p>
          <a:p>
            <a:pPr marL="228600" marR="0" lvl="0" indent="-228600" algn="l" rtl="0">
              <a:lnSpc>
                <a:spcPct val="100000"/>
              </a:lnSpc>
              <a:spcBef>
                <a:spcPts val="0"/>
              </a:spcBef>
              <a:spcAft>
                <a:spcPts val="0"/>
              </a:spcAft>
              <a:buClr>
                <a:schemeClr val="dk1"/>
              </a:buClr>
              <a:buSzPct val="100000"/>
              <a:buFont typeface="Arial"/>
              <a:buChar char="•"/>
            </a:pPr>
            <a:r>
              <a:rPr lang="en-US" i="0" strike="noStrike" cap="none" dirty="0">
                <a:solidFill>
                  <a:schemeClr val="dk1"/>
                </a:solidFill>
              </a:rPr>
              <a:t>My Bibliography </a:t>
            </a:r>
            <a:r>
              <a:rPr lang="en-US" dirty="0"/>
              <a:t>c</a:t>
            </a:r>
            <a:r>
              <a:rPr lang="en-US" b="0" i="0" u="none" strike="noStrike" cap="none" dirty="0">
                <a:solidFill>
                  <a:schemeClr val="dk1"/>
                </a:solidFill>
                <a:sym typeface="Calibri"/>
              </a:rPr>
              <a:t>an be </a:t>
            </a:r>
            <a:r>
              <a:rPr lang="en-US" dirty="0"/>
              <a:t>populated</a:t>
            </a:r>
            <a:r>
              <a:rPr lang="en-US" b="0" i="0" u="none" strike="noStrike" cap="none" dirty="0">
                <a:solidFill>
                  <a:schemeClr val="dk1"/>
                </a:solidFill>
                <a:sym typeface="Calibri"/>
              </a:rPr>
              <a:t> from: </a:t>
            </a:r>
          </a:p>
          <a:p>
            <a:pPr marR="0" lvl="1" algn="l" rtl="0">
              <a:lnSpc>
                <a:spcPct val="100000"/>
              </a:lnSpc>
              <a:spcBef>
                <a:spcPts val="0"/>
              </a:spcBef>
              <a:spcAft>
                <a:spcPts val="0"/>
              </a:spcAft>
            </a:pPr>
            <a:r>
              <a:rPr lang="en-US" sz="3200" dirty="0"/>
              <a:t>PubMed </a:t>
            </a:r>
          </a:p>
          <a:p>
            <a:pPr marR="0" lvl="1" algn="l" rtl="0">
              <a:lnSpc>
                <a:spcPct val="100000"/>
              </a:lnSpc>
              <a:spcBef>
                <a:spcPts val="0"/>
              </a:spcBef>
              <a:spcAft>
                <a:spcPts val="0"/>
              </a:spcAft>
            </a:pPr>
            <a:r>
              <a:rPr lang="en-US" sz="3200" dirty="0"/>
              <a:t>Manually entered </a:t>
            </a:r>
          </a:p>
          <a:p>
            <a:pPr marR="0" lvl="1" algn="l" rtl="0">
              <a:lnSpc>
                <a:spcPct val="100000"/>
              </a:lnSpc>
              <a:spcBef>
                <a:spcPts val="0"/>
              </a:spcBef>
              <a:spcAft>
                <a:spcPts val="0"/>
              </a:spcAft>
            </a:pPr>
            <a:r>
              <a:rPr lang="en-US" sz="3200" dirty="0"/>
              <a:t>Bulk upload</a:t>
            </a:r>
          </a:p>
          <a:p>
            <a:pPr marL="228600" marR="0" lvl="0" indent="-228600" algn="l" rtl="0">
              <a:lnSpc>
                <a:spcPct val="100000"/>
              </a:lnSpc>
              <a:spcBef>
                <a:spcPts val="1000"/>
              </a:spcBef>
              <a:buClr>
                <a:schemeClr val="dk1"/>
              </a:buClr>
              <a:buSzPct val="100000"/>
              <a:buFont typeface="Arial"/>
              <a:buChar char="•"/>
            </a:pPr>
            <a:r>
              <a:rPr lang="en-US" b="0" i="0" u="none" strike="noStrike" cap="none" dirty="0">
                <a:solidFill>
                  <a:schemeClr val="dk1"/>
                </a:solidFill>
                <a:sym typeface="Calibri"/>
              </a:rPr>
              <a:t>Associate publications </a:t>
            </a:r>
            <a:r>
              <a:rPr lang="en-US" dirty="0"/>
              <a:t>in</a:t>
            </a:r>
            <a:r>
              <a:rPr lang="en-US" b="0" i="0" u="none" strike="noStrike" cap="none" dirty="0">
                <a:solidFill>
                  <a:schemeClr val="dk1"/>
                </a:solidFill>
                <a:sym typeface="Calibri"/>
              </a:rPr>
              <a:t> </a:t>
            </a:r>
            <a:r>
              <a:rPr lang="en-US" dirty="0"/>
              <a:t>                  with </a:t>
            </a:r>
            <a:r>
              <a:rPr lang="en-US" b="0" i="0" u="none" strike="noStrike" cap="none" dirty="0">
                <a:solidFill>
                  <a:schemeClr val="dk1"/>
                </a:solidFill>
                <a:sym typeface="Calibri"/>
              </a:rPr>
              <a:t>grants using </a:t>
            </a:r>
          </a:p>
        </p:txBody>
      </p:sp>
      <p:sp>
        <p:nvSpPr>
          <p:cNvPr id="384" name="Shape 38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32</a:t>
            </a:fld>
            <a:endParaRPr lang="en-US" sz="1200">
              <a:solidFill>
                <a:srgbClr val="888888"/>
              </a:solidFill>
              <a:latin typeface="Calibri"/>
              <a:ea typeface="Calibri"/>
              <a:cs typeface="Calibri"/>
              <a:sym typeface="Calibri"/>
            </a:endParaRPr>
          </a:p>
        </p:txBody>
      </p:sp>
      <p:pic>
        <p:nvPicPr>
          <p:cNvPr id="385" name="Shape 385"/>
          <p:cNvPicPr preferRelativeResize="0"/>
          <p:nvPr/>
        </p:nvPicPr>
        <p:blipFill>
          <a:blip r:embed="rId3">
            <a:alphaModFix/>
          </a:blip>
          <a:stretch>
            <a:fillRect/>
          </a:stretch>
        </p:blipFill>
        <p:spPr>
          <a:xfrm>
            <a:off x="9650534" y="5936618"/>
            <a:ext cx="2625772" cy="478100"/>
          </a:xfrm>
          <a:prstGeom prst="rect">
            <a:avLst/>
          </a:prstGeom>
          <a:noFill/>
          <a:ln>
            <a:noFill/>
          </a:ln>
        </p:spPr>
      </p:pic>
      <p:pic>
        <p:nvPicPr>
          <p:cNvPr id="386" name="Shape 386"/>
          <p:cNvPicPr preferRelativeResize="0"/>
          <p:nvPr/>
        </p:nvPicPr>
        <p:blipFill>
          <a:blip r:embed="rId4">
            <a:alphaModFix/>
          </a:blip>
          <a:stretch>
            <a:fillRect/>
          </a:stretch>
        </p:blipFill>
        <p:spPr>
          <a:xfrm>
            <a:off x="5038614" y="5935414"/>
            <a:ext cx="1587627" cy="478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animEffect transition="in" filter="fade">
                                      <p:cBhvr>
                                        <p:cTn id="7" dur="500"/>
                                        <p:tgtEl>
                                          <p:spTgt spid="3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3">
                                            <p:txEl>
                                              <p:pRg st="1" end="1"/>
                                            </p:txEl>
                                          </p:spTgt>
                                        </p:tgtEl>
                                        <p:attrNameLst>
                                          <p:attrName>style.visibility</p:attrName>
                                        </p:attrNameLst>
                                      </p:cBhvr>
                                      <p:to>
                                        <p:strVal val="visible"/>
                                      </p:to>
                                    </p:set>
                                    <p:animEffect transition="in" filter="fade">
                                      <p:cBhvr>
                                        <p:cTn id="12" dur="500"/>
                                        <p:tgtEl>
                                          <p:spTgt spid="38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3">
                                            <p:txEl>
                                              <p:pRg st="2" end="2"/>
                                            </p:txEl>
                                          </p:spTgt>
                                        </p:tgtEl>
                                        <p:attrNameLst>
                                          <p:attrName>style.visibility</p:attrName>
                                        </p:attrNameLst>
                                      </p:cBhvr>
                                      <p:to>
                                        <p:strVal val="visible"/>
                                      </p:to>
                                    </p:set>
                                    <p:animEffect transition="in" filter="fade">
                                      <p:cBhvr>
                                        <p:cTn id="15" dur="500"/>
                                        <p:tgtEl>
                                          <p:spTgt spid="3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3">
                                            <p:txEl>
                                              <p:pRg st="3" end="3"/>
                                            </p:txEl>
                                          </p:spTgt>
                                        </p:tgtEl>
                                        <p:attrNameLst>
                                          <p:attrName>style.visibility</p:attrName>
                                        </p:attrNameLst>
                                      </p:cBhvr>
                                      <p:to>
                                        <p:strVal val="visible"/>
                                      </p:to>
                                    </p:set>
                                    <p:animEffect transition="in" filter="fade">
                                      <p:cBhvr>
                                        <p:cTn id="20" dur="500"/>
                                        <p:tgtEl>
                                          <p:spTgt spid="3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3">
                                            <p:txEl>
                                              <p:pRg st="4" end="4"/>
                                            </p:txEl>
                                          </p:spTgt>
                                        </p:tgtEl>
                                        <p:attrNameLst>
                                          <p:attrName>style.visibility</p:attrName>
                                        </p:attrNameLst>
                                      </p:cBhvr>
                                      <p:to>
                                        <p:strVal val="visible"/>
                                      </p:to>
                                    </p:set>
                                    <p:animEffect transition="in" filter="fade">
                                      <p:cBhvr>
                                        <p:cTn id="25" dur="500"/>
                                        <p:tgtEl>
                                          <p:spTgt spid="38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xEl>
                                              <p:pRg st="5" end="5"/>
                                            </p:txEl>
                                          </p:spTgt>
                                        </p:tgtEl>
                                        <p:attrNameLst>
                                          <p:attrName>style.visibility</p:attrName>
                                        </p:attrNameLst>
                                      </p:cBhvr>
                                      <p:to>
                                        <p:strVal val="visible"/>
                                      </p:to>
                                    </p:set>
                                    <p:animEffect transition="in" filter="fade">
                                      <p:cBhvr>
                                        <p:cTn id="30" dur="500"/>
                                        <p:tgtEl>
                                          <p:spTgt spid="38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3">
                                            <p:txEl>
                                              <p:pRg st="6" end="6"/>
                                            </p:txEl>
                                          </p:spTgt>
                                        </p:tgtEl>
                                        <p:attrNameLst>
                                          <p:attrName>style.visibility</p:attrName>
                                        </p:attrNameLst>
                                      </p:cBhvr>
                                      <p:to>
                                        <p:strVal val="visible"/>
                                      </p:to>
                                    </p:set>
                                    <p:animEffect transition="in" filter="fade">
                                      <p:cBhvr>
                                        <p:cTn id="33" dur="500"/>
                                        <p:tgtEl>
                                          <p:spTgt spid="38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3">
                                            <p:txEl>
                                              <p:pRg st="7" end="7"/>
                                            </p:txEl>
                                          </p:spTgt>
                                        </p:tgtEl>
                                        <p:attrNameLst>
                                          <p:attrName>style.visibility</p:attrName>
                                        </p:attrNameLst>
                                      </p:cBhvr>
                                      <p:to>
                                        <p:strVal val="visible"/>
                                      </p:to>
                                    </p:set>
                                    <p:animEffect transition="in" filter="fade">
                                      <p:cBhvr>
                                        <p:cTn id="36" dur="500"/>
                                        <p:tgtEl>
                                          <p:spTgt spid="38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3">
                                            <p:txEl>
                                              <p:pRg st="8" end="8"/>
                                            </p:txEl>
                                          </p:spTgt>
                                        </p:tgtEl>
                                        <p:attrNameLst>
                                          <p:attrName>style.visibility</p:attrName>
                                        </p:attrNameLst>
                                      </p:cBhvr>
                                      <p:to>
                                        <p:strVal val="visible"/>
                                      </p:to>
                                    </p:set>
                                    <p:animEffect transition="in" filter="fade">
                                      <p:cBhvr>
                                        <p:cTn id="41" dur="500"/>
                                        <p:tgtEl>
                                          <p:spTgt spid="38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86"/>
                                        </p:tgtEl>
                                        <p:attrNameLst>
                                          <p:attrName>style.visibility</p:attrName>
                                        </p:attrNameLst>
                                      </p:cBhvr>
                                      <p:to>
                                        <p:strVal val="visible"/>
                                      </p:to>
                                    </p:set>
                                    <p:animEffect transition="in" filter="fade">
                                      <p:cBhvr>
                                        <p:cTn id="44" dur="500"/>
                                        <p:tgtEl>
                                          <p:spTgt spid="386"/>
                                        </p:tgtEl>
                                      </p:cBhvr>
                                    </p:animEffect>
                                  </p:childTnLst>
                                </p:cTn>
                              </p:par>
                              <p:par>
                                <p:cTn id="45" presetID="10" presetClass="entr" presetSubtype="0" fill="hold" nodeType="withEffect">
                                  <p:stCondLst>
                                    <p:cond delay="0"/>
                                  </p:stCondLst>
                                  <p:childTnLst>
                                    <p:set>
                                      <p:cBhvr>
                                        <p:cTn id="46" dur="1" fill="hold">
                                          <p:stCondLst>
                                            <p:cond delay="0"/>
                                          </p:stCondLst>
                                        </p:cTn>
                                        <p:tgtEl>
                                          <p:spTgt spid="385"/>
                                        </p:tgtEl>
                                        <p:attrNameLst>
                                          <p:attrName>style.visibility</p:attrName>
                                        </p:attrNameLst>
                                      </p:cBhvr>
                                      <p:to>
                                        <p:strVal val="visible"/>
                                      </p:to>
                                    </p:set>
                                    <p:animEffect transition="in" filter="fade">
                                      <p:cBhvr>
                                        <p:cTn id="47"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838200" y="365125"/>
            <a:ext cx="10515600" cy="10206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ea typeface="Calibri"/>
                <a:cs typeface="Calibri"/>
                <a:sym typeface="Calibri"/>
              </a:rPr>
              <a:t>My NCBI - My Bibliography </a:t>
            </a:r>
          </a:p>
        </p:txBody>
      </p:sp>
      <p:sp>
        <p:nvSpPr>
          <p:cNvPr id="392" name="Shape 392"/>
          <p:cNvSpPr txBox="1">
            <a:spLocks noGrp="1"/>
          </p:cNvSpPr>
          <p:nvPr>
            <p:ph type="body" idx="1"/>
          </p:nvPr>
        </p:nvSpPr>
        <p:spPr>
          <a:xfrm>
            <a:off x="838200" y="1514540"/>
            <a:ext cx="10515600" cy="4650600"/>
          </a:xfrm>
          <a:prstGeom prst="rect">
            <a:avLst/>
          </a:prstGeom>
          <a:noFill/>
          <a:ln>
            <a:noFill/>
          </a:ln>
        </p:spPr>
        <p:txBody>
          <a:bodyPr wrap="square" lIns="91425" tIns="45700" rIns="91425" bIns="45700" anchor="t" anchorCtr="0">
            <a:noAutofit/>
          </a:bodyPr>
          <a:lstStyle/>
          <a:p>
            <a:pPr marL="0" lvl="0" indent="0" rtl="0">
              <a:lnSpc>
                <a:spcPct val="100000"/>
              </a:lnSpc>
              <a:spcBef>
                <a:spcPts val="0"/>
              </a:spcBef>
              <a:buNone/>
            </a:pPr>
            <a:r>
              <a:rPr lang="en-US" dirty="0">
                <a:latin typeface="Calibri" panose="020F0502020204030204" pitchFamily="34" charset="0"/>
              </a:rPr>
              <a:t>Why is </a:t>
            </a:r>
            <a:r>
              <a:rPr lang="en-US" b="1" u="sng" dirty="0">
                <a:latin typeface="Calibri" panose="020F0502020204030204" pitchFamily="34" charset="0"/>
              </a:rPr>
              <a:t>My Bibliography</a:t>
            </a:r>
            <a:r>
              <a:rPr lang="en-US" dirty="0">
                <a:latin typeface="Calibri" panose="020F0502020204030204" pitchFamily="34" charset="0"/>
              </a:rPr>
              <a:t> important?</a:t>
            </a:r>
          </a:p>
          <a:p>
            <a:pPr marL="457200" lvl="0" indent="-419100" rtl="0">
              <a:lnSpc>
                <a:spcPct val="100000"/>
              </a:lnSpc>
              <a:spcBef>
                <a:spcPts val="0"/>
              </a:spcBef>
              <a:buClr>
                <a:srgbClr val="000000"/>
              </a:buClr>
              <a:buSzPct val="100000"/>
              <a:buFont typeface="Arial"/>
            </a:pPr>
            <a:r>
              <a:rPr lang="en-US" dirty="0">
                <a:solidFill>
                  <a:srgbClr val="000000"/>
                </a:solidFill>
                <a:highlight>
                  <a:srgbClr val="FFFFFF"/>
                </a:highlight>
                <a:latin typeface="Calibri" panose="020F0502020204030204" pitchFamily="34" charset="0"/>
                <a:ea typeface="Arial"/>
                <a:cs typeface="Arial"/>
                <a:sym typeface="Arial"/>
              </a:rPr>
              <a:t>Citations must be added to </a:t>
            </a:r>
            <a:r>
              <a:rPr lang="en-US" i="1" dirty="0">
                <a:solidFill>
                  <a:srgbClr val="000000"/>
                </a:solidFill>
                <a:highlight>
                  <a:srgbClr val="FFFFFF"/>
                </a:highlight>
                <a:latin typeface="Calibri" panose="020F0502020204030204" pitchFamily="34" charset="0"/>
                <a:ea typeface="Arial"/>
                <a:cs typeface="Arial"/>
                <a:sym typeface="Arial"/>
              </a:rPr>
              <a:t>My Bibliography</a:t>
            </a:r>
            <a:r>
              <a:rPr lang="en-US" dirty="0">
                <a:solidFill>
                  <a:srgbClr val="000000"/>
                </a:solidFill>
                <a:highlight>
                  <a:srgbClr val="FFFFFF"/>
                </a:highlight>
                <a:latin typeface="Calibri" panose="020F0502020204030204" pitchFamily="34" charset="0"/>
                <a:ea typeface="Arial"/>
                <a:cs typeface="Arial"/>
                <a:sym typeface="Arial"/>
              </a:rPr>
              <a:t> to ensure that they appear in eRA Commons and thereby become associated with future annual progress reports (RPPR’s)</a:t>
            </a:r>
          </a:p>
          <a:p>
            <a:pPr marL="0" lvl="0" indent="0" rtl="0">
              <a:lnSpc>
                <a:spcPct val="100000"/>
              </a:lnSpc>
              <a:spcBef>
                <a:spcPts val="0"/>
              </a:spcBef>
              <a:buNone/>
            </a:pPr>
            <a:endParaRPr dirty="0">
              <a:latin typeface="Calibri" panose="020F0502020204030204" pitchFamily="34" charset="0"/>
            </a:endParaRPr>
          </a:p>
          <a:p>
            <a:pPr marL="0" lvl="0" indent="0" rtl="0">
              <a:lnSpc>
                <a:spcPct val="100000"/>
              </a:lnSpc>
              <a:spcBef>
                <a:spcPts val="0"/>
              </a:spcBef>
              <a:buNone/>
            </a:pPr>
            <a:r>
              <a:rPr lang="en-US" dirty="0">
                <a:latin typeface="Calibri" panose="020F0502020204030204" pitchFamily="34" charset="0"/>
              </a:rPr>
              <a:t>Live Demo </a:t>
            </a:r>
          </a:p>
          <a:p>
            <a:pPr marL="0" lvl="0" indent="0" rtl="0">
              <a:lnSpc>
                <a:spcPct val="100000"/>
              </a:lnSpc>
              <a:spcBef>
                <a:spcPts val="0"/>
              </a:spcBef>
              <a:buNone/>
            </a:pPr>
            <a:r>
              <a:rPr lang="en-US" dirty="0">
                <a:latin typeface="Calibri" panose="020F0502020204030204" pitchFamily="34" charset="0"/>
              </a:rPr>
              <a:t> </a:t>
            </a:r>
          </a:p>
        </p:txBody>
      </p:sp>
      <p:sp>
        <p:nvSpPr>
          <p:cNvPr id="393" name="Shape 393"/>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33</a:t>
            </a:fld>
            <a:endParaRPr lang="en-US"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animEffect transition="in" filter="fade">
                                      <p:cBhvr>
                                        <p:cTn id="7" dur="500"/>
                                        <p:tgtEl>
                                          <p:spTgt spid="3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2">
                                            <p:txEl>
                                              <p:pRg st="1" end="1"/>
                                            </p:txEl>
                                          </p:spTgt>
                                        </p:tgtEl>
                                        <p:attrNameLst>
                                          <p:attrName>style.visibility</p:attrName>
                                        </p:attrNameLst>
                                      </p:cBhvr>
                                      <p:to>
                                        <p:strVal val="visible"/>
                                      </p:to>
                                    </p:set>
                                    <p:animEffect transition="in" filter="fade">
                                      <p:cBhvr>
                                        <p:cTn id="12" dur="500"/>
                                        <p:tgtEl>
                                          <p:spTgt spid="3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2">
                                            <p:txEl>
                                              <p:pRg st="3" end="3"/>
                                            </p:txEl>
                                          </p:spTgt>
                                        </p:tgtEl>
                                        <p:attrNameLst>
                                          <p:attrName>style.visibility</p:attrName>
                                        </p:attrNameLst>
                                      </p:cBhvr>
                                      <p:to>
                                        <p:strVal val="visible"/>
                                      </p:to>
                                    </p:set>
                                    <p:animEffect transition="in" filter="fade">
                                      <p:cBhvr>
                                        <p:cTn id="17" dur="500"/>
                                        <p:tgtEl>
                                          <p:spTgt spid="3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Shape 400"/>
          <p:cNvSpPr txBox="1"/>
          <p:nvPr/>
        </p:nvSpPr>
        <p:spPr>
          <a:xfrm>
            <a:off x="279049" y="39100"/>
            <a:ext cx="3996900" cy="7695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400" dirty="0">
                <a:solidFill>
                  <a:srgbClr val="000000"/>
                </a:solidFill>
                <a:latin typeface="Calibri Light" panose="020F0302020204030204" pitchFamily="34" charset="0"/>
                <a:ea typeface="Calibri"/>
                <a:cs typeface="Calibri"/>
                <a:sym typeface="Calibri"/>
              </a:rPr>
              <a:t>The Big Picture</a:t>
            </a:r>
          </a:p>
        </p:txBody>
      </p:sp>
      <p:cxnSp>
        <p:nvCxnSpPr>
          <p:cNvPr id="401" name="Shape 401"/>
          <p:cNvCxnSpPr/>
          <p:nvPr/>
        </p:nvCxnSpPr>
        <p:spPr>
          <a:xfrm flipH="1">
            <a:off x="3029075" y="1413375"/>
            <a:ext cx="1532400" cy="605400"/>
          </a:xfrm>
          <a:prstGeom prst="straightConnector1">
            <a:avLst/>
          </a:prstGeom>
          <a:noFill/>
          <a:ln w="19050" cap="flat" cmpd="sng">
            <a:solidFill>
              <a:srgbClr val="000000"/>
            </a:solidFill>
            <a:prstDash val="solid"/>
            <a:miter lim="800000"/>
            <a:headEnd type="none" w="med" len="med"/>
            <a:tailEnd type="triangle" w="lg" len="lg"/>
          </a:ln>
        </p:spPr>
      </p:cxnSp>
      <p:pic>
        <p:nvPicPr>
          <p:cNvPr id="402" name="Shape 402"/>
          <p:cNvPicPr preferRelativeResize="0"/>
          <p:nvPr/>
        </p:nvPicPr>
        <p:blipFill rotWithShape="1">
          <a:blip r:embed="rId3">
            <a:alphaModFix/>
          </a:blip>
          <a:srcRect/>
          <a:stretch/>
        </p:blipFill>
        <p:spPr>
          <a:xfrm>
            <a:off x="3926676" y="2192272"/>
            <a:ext cx="1653437" cy="1356578"/>
          </a:xfrm>
          <a:prstGeom prst="rect">
            <a:avLst/>
          </a:prstGeom>
          <a:noFill/>
          <a:ln>
            <a:noFill/>
          </a:ln>
        </p:spPr>
      </p:pic>
      <p:pic>
        <p:nvPicPr>
          <p:cNvPr id="403" name="Shape 403"/>
          <p:cNvPicPr preferRelativeResize="0"/>
          <p:nvPr/>
        </p:nvPicPr>
        <p:blipFill rotWithShape="1">
          <a:blip r:embed="rId4">
            <a:alphaModFix/>
          </a:blip>
          <a:srcRect/>
          <a:stretch/>
        </p:blipFill>
        <p:spPr>
          <a:xfrm>
            <a:off x="8256771" y="3424592"/>
            <a:ext cx="1484967" cy="528119"/>
          </a:xfrm>
          <a:prstGeom prst="rect">
            <a:avLst/>
          </a:prstGeom>
          <a:noFill/>
          <a:ln>
            <a:noFill/>
          </a:ln>
        </p:spPr>
      </p:pic>
      <p:pic>
        <p:nvPicPr>
          <p:cNvPr id="404" name="Shape 404"/>
          <p:cNvPicPr preferRelativeResize="0"/>
          <p:nvPr/>
        </p:nvPicPr>
        <p:blipFill rotWithShape="1">
          <a:blip r:embed="rId5">
            <a:alphaModFix/>
          </a:blip>
          <a:srcRect/>
          <a:stretch/>
        </p:blipFill>
        <p:spPr>
          <a:xfrm>
            <a:off x="12412278" y="4586255"/>
            <a:ext cx="1484975" cy="348570"/>
          </a:xfrm>
          <a:prstGeom prst="rect">
            <a:avLst/>
          </a:prstGeom>
          <a:noFill/>
          <a:ln>
            <a:noFill/>
          </a:ln>
        </p:spPr>
      </p:pic>
      <p:pic>
        <p:nvPicPr>
          <p:cNvPr id="405" name="Shape 405"/>
          <p:cNvPicPr preferRelativeResize="0"/>
          <p:nvPr/>
        </p:nvPicPr>
        <p:blipFill rotWithShape="1">
          <a:blip r:embed="rId6">
            <a:alphaModFix/>
          </a:blip>
          <a:srcRect/>
          <a:stretch/>
        </p:blipFill>
        <p:spPr>
          <a:xfrm>
            <a:off x="8383445" y="1031602"/>
            <a:ext cx="3298443" cy="243958"/>
          </a:xfrm>
          <a:prstGeom prst="rect">
            <a:avLst/>
          </a:prstGeom>
          <a:noFill/>
          <a:ln>
            <a:noFill/>
          </a:ln>
        </p:spPr>
      </p:pic>
      <p:cxnSp>
        <p:nvCxnSpPr>
          <p:cNvPr id="406" name="Shape 406"/>
          <p:cNvCxnSpPr/>
          <p:nvPr/>
        </p:nvCxnSpPr>
        <p:spPr>
          <a:xfrm rot="10800000">
            <a:off x="7309323" y="2944292"/>
            <a:ext cx="881700" cy="480300"/>
          </a:xfrm>
          <a:prstGeom prst="straightConnector1">
            <a:avLst/>
          </a:prstGeom>
          <a:noFill/>
          <a:ln w="19050" cap="flat" cmpd="sng">
            <a:solidFill>
              <a:srgbClr val="000000"/>
            </a:solidFill>
            <a:prstDash val="solid"/>
            <a:miter lim="800000"/>
            <a:headEnd type="none" w="med" len="med"/>
            <a:tailEnd type="triangle" w="lg" len="lg"/>
          </a:ln>
        </p:spPr>
      </p:cxnSp>
      <p:cxnSp>
        <p:nvCxnSpPr>
          <p:cNvPr id="407" name="Shape 407"/>
          <p:cNvCxnSpPr/>
          <p:nvPr/>
        </p:nvCxnSpPr>
        <p:spPr>
          <a:xfrm>
            <a:off x="12357050" y="4742525"/>
            <a:ext cx="447300" cy="192300"/>
          </a:xfrm>
          <a:prstGeom prst="straightConnector1">
            <a:avLst/>
          </a:prstGeom>
          <a:noFill/>
          <a:ln w="19050" cap="flat" cmpd="sng">
            <a:solidFill>
              <a:srgbClr val="000000"/>
            </a:solidFill>
            <a:prstDash val="solid"/>
            <a:miter lim="800000"/>
            <a:headEnd type="none" w="med" len="med"/>
            <a:tailEnd type="triangle" w="lg" len="lg"/>
          </a:ln>
        </p:spPr>
      </p:cxnSp>
      <p:cxnSp>
        <p:nvCxnSpPr>
          <p:cNvPr id="408" name="Shape 408"/>
          <p:cNvCxnSpPr/>
          <p:nvPr/>
        </p:nvCxnSpPr>
        <p:spPr>
          <a:xfrm rot="10800000">
            <a:off x="8895277" y="3981690"/>
            <a:ext cx="0" cy="1191000"/>
          </a:xfrm>
          <a:prstGeom prst="straightConnector1">
            <a:avLst/>
          </a:prstGeom>
          <a:noFill/>
          <a:ln w="19050" cap="flat" cmpd="sng">
            <a:solidFill>
              <a:srgbClr val="000000"/>
            </a:solidFill>
            <a:prstDash val="solid"/>
            <a:miter lim="800000"/>
            <a:headEnd type="none" w="med" len="med"/>
            <a:tailEnd type="triangle" w="lg" len="lg"/>
          </a:ln>
        </p:spPr>
      </p:cxnSp>
      <p:sp>
        <p:nvSpPr>
          <p:cNvPr id="409" name="Shape 409"/>
          <p:cNvSpPr/>
          <p:nvPr/>
        </p:nvSpPr>
        <p:spPr>
          <a:xfrm>
            <a:off x="5901017" y="4586258"/>
            <a:ext cx="237600" cy="3693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rgbClr val="000000"/>
                </a:solidFill>
                <a:latin typeface="Calibri"/>
                <a:ea typeface="Calibri"/>
                <a:cs typeface="Calibri"/>
                <a:sym typeface="Calibri"/>
              </a:rPr>
              <a:t> </a:t>
            </a:r>
          </a:p>
        </p:txBody>
      </p:sp>
      <p:sp>
        <p:nvSpPr>
          <p:cNvPr id="410" name="Shape 410"/>
          <p:cNvSpPr/>
          <p:nvPr/>
        </p:nvSpPr>
        <p:spPr>
          <a:xfrm>
            <a:off x="5901017" y="4586258"/>
            <a:ext cx="237600" cy="3693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11" name="Shape 411"/>
          <p:cNvPicPr preferRelativeResize="0"/>
          <p:nvPr/>
        </p:nvPicPr>
        <p:blipFill rotWithShape="1">
          <a:blip r:embed="rId7">
            <a:alphaModFix/>
          </a:blip>
          <a:srcRect/>
          <a:stretch/>
        </p:blipFill>
        <p:spPr>
          <a:xfrm>
            <a:off x="7894803" y="5283024"/>
            <a:ext cx="1380147" cy="714375"/>
          </a:xfrm>
          <a:prstGeom prst="rect">
            <a:avLst/>
          </a:prstGeom>
          <a:noFill/>
          <a:ln>
            <a:noFill/>
          </a:ln>
        </p:spPr>
      </p:pic>
      <p:pic>
        <p:nvPicPr>
          <p:cNvPr id="412" name="Shape 412"/>
          <p:cNvPicPr preferRelativeResize="0"/>
          <p:nvPr/>
        </p:nvPicPr>
        <p:blipFill rotWithShape="1">
          <a:blip r:embed="rId8">
            <a:alphaModFix/>
          </a:blip>
          <a:srcRect/>
          <a:stretch/>
        </p:blipFill>
        <p:spPr>
          <a:xfrm>
            <a:off x="3133147" y="5044000"/>
            <a:ext cx="3166679" cy="520475"/>
          </a:xfrm>
          <a:prstGeom prst="rect">
            <a:avLst/>
          </a:prstGeom>
          <a:noFill/>
          <a:ln>
            <a:noFill/>
          </a:ln>
        </p:spPr>
      </p:pic>
      <p:sp>
        <p:nvSpPr>
          <p:cNvPr id="413" name="Shape 413"/>
          <p:cNvSpPr/>
          <p:nvPr/>
        </p:nvSpPr>
        <p:spPr>
          <a:xfrm>
            <a:off x="4163595" y="5640212"/>
            <a:ext cx="833480" cy="485522"/>
          </a:xfrm>
          <a:prstGeom prst="flowChartMagneticDisk">
            <a:avLst/>
          </a:prstGeom>
          <a:solidFill>
            <a:srgbClr val="5B9BD5"/>
          </a:solidFill>
          <a:ln w="12700" cap="flat" cmpd="sng">
            <a:solidFill>
              <a:srgbClr val="42719B"/>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cxnSp>
        <p:nvCxnSpPr>
          <p:cNvPr id="414" name="Shape 414"/>
          <p:cNvCxnSpPr/>
          <p:nvPr/>
        </p:nvCxnSpPr>
        <p:spPr>
          <a:xfrm rot="10800000">
            <a:off x="4670125" y="3472525"/>
            <a:ext cx="15300" cy="1548600"/>
          </a:xfrm>
          <a:prstGeom prst="straightConnector1">
            <a:avLst/>
          </a:prstGeom>
          <a:noFill/>
          <a:ln w="19050" cap="flat" cmpd="sng">
            <a:solidFill>
              <a:srgbClr val="000000"/>
            </a:solidFill>
            <a:prstDash val="solid"/>
            <a:miter lim="800000"/>
            <a:headEnd type="none" w="med" len="med"/>
            <a:tailEnd type="triangle" w="lg" len="lg"/>
          </a:ln>
        </p:spPr>
      </p:cxnSp>
      <p:cxnSp>
        <p:nvCxnSpPr>
          <p:cNvPr id="415" name="Shape 415"/>
          <p:cNvCxnSpPr/>
          <p:nvPr/>
        </p:nvCxnSpPr>
        <p:spPr>
          <a:xfrm rot="10800000" flipH="1">
            <a:off x="7266450" y="5749800"/>
            <a:ext cx="493800" cy="27900"/>
          </a:xfrm>
          <a:prstGeom prst="straightConnector1">
            <a:avLst/>
          </a:prstGeom>
          <a:noFill/>
          <a:ln w="19050" cap="flat" cmpd="sng">
            <a:solidFill>
              <a:srgbClr val="000000"/>
            </a:solidFill>
            <a:prstDash val="solid"/>
            <a:miter lim="800000"/>
            <a:headEnd type="none" w="med" len="med"/>
            <a:tailEnd type="triangle" w="lg" len="lg"/>
          </a:ln>
        </p:spPr>
      </p:cxnSp>
      <p:sp>
        <p:nvSpPr>
          <p:cNvPr id="416" name="Shape 416"/>
          <p:cNvSpPr txBox="1"/>
          <p:nvPr/>
        </p:nvSpPr>
        <p:spPr>
          <a:xfrm>
            <a:off x="4106830" y="5749805"/>
            <a:ext cx="955200" cy="3693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1">
                <a:solidFill>
                  <a:srgbClr val="000000"/>
                </a:solidFill>
                <a:latin typeface="Calibri"/>
                <a:ea typeface="Calibri"/>
                <a:cs typeface="Calibri"/>
                <a:sym typeface="Calibri"/>
              </a:rPr>
              <a:t>NIHMS</a:t>
            </a:r>
          </a:p>
        </p:txBody>
      </p:sp>
      <p:cxnSp>
        <p:nvCxnSpPr>
          <p:cNvPr id="417" name="Shape 417"/>
          <p:cNvCxnSpPr/>
          <p:nvPr/>
        </p:nvCxnSpPr>
        <p:spPr>
          <a:xfrm rot="10800000" flipH="1">
            <a:off x="5094374" y="5798320"/>
            <a:ext cx="1429500" cy="14400"/>
          </a:xfrm>
          <a:prstGeom prst="straightConnector1">
            <a:avLst/>
          </a:prstGeom>
          <a:noFill/>
          <a:ln w="19050" cap="flat" cmpd="sng">
            <a:solidFill>
              <a:srgbClr val="000000"/>
            </a:solidFill>
            <a:prstDash val="solid"/>
            <a:miter lim="800000"/>
            <a:headEnd type="none" w="med" len="med"/>
            <a:tailEnd type="triangle" w="lg" len="lg"/>
          </a:ln>
        </p:spPr>
      </p:cxnSp>
      <p:cxnSp>
        <p:nvCxnSpPr>
          <p:cNvPr id="418" name="Shape 418"/>
          <p:cNvCxnSpPr>
            <a:stCxn id="419" idx="3"/>
          </p:cNvCxnSpPr>
          <p:nvPr/>
        </p:nvCxnSpPr>
        <p:spPr>
          <a:xfrm>
            <a:off x="3079500" y="5843610"/>
            <a:ext cx="984300" cy="26400"/>
          </a:xfrm>
          <a:prstGeom prst="straightConnector1">
            <a:avLst/>
          </a:prstGeom>
          <a:noFill/>
          <a:ln w="19050" cap="flat" cmpd="sng">
            <a:solidFill>
              <a:srgbClr val="000000"/>
            </a:solidFill>
            <a:prstDash val="solid"/>
            <a:miter lim="800000"/>
            <a:headEnd type="none" w="med" len="med"/>
            <a:tailEnd type="triangle" w="lg" len="lg"/>
          </a:ln>
        </p:spPr>
      </p:cxnSp>
      <p:sp>
        <p:nvSpPr>
          <p:cNvPr id="420" name="Shape 420"/>
          <p:cNvSpPr txBox="1"/>
          <p:nvPr/>
        </p:nvSpPr>
        <p:spPr>
          <a:xfrm>
            <a:off x="3777120" y="6152739"/>
            <a:ext cx="1738800" cy="3693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Method C and D </a:t>
            </a:r>
          </a:p>
        </p:txBody>
      </p:sp>
      <p:sp>
        <p:nvSpPr>
          <p:cNvPr id="421" name="Shape 421"/>
          <p:cNvSpPr txBox="1"/>
          <p:nvPr/>
        </p:nvSpPr>
        <p:spPr>
          <a:xfrm>
            <a:off x="6556264" y="6198940"/>
            <a:ext cx="722100" cy="276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a:solidFill>
                  <a:srgbClr val="000000"/>
                </a:solidFill>
                <a:latin typeface="Calibri"/>
                <a:ea typeface="Calibri"/>
                <a:cs typeface="Calibri"/>
                <a:sym typeface="Calibri"/>
              </a:rPr>
              <a:t>Full Text </a:t>
            </a:r>
          </a:p>
        </p:txBody>
      </p:sp>
      <p:cxnSp>
        <p:nvCxnSpPr>
          <p:cNvPr id="422" name="Shape 422"/>
          <p:cNvCxnSpPr>
            <a:endCxn id="411" idx="0"/>
          </p:cNvCxnSpPr>
          <p:nvPr/>
        </p:nvCxnSpPr>
        <p:spPr>
          <a:xfrm>
            <a:off x="6386476" y="2771424"/>
            <a:ext cx="2198400" cy="2511600"/>
          </a:xfrm>
          <a:prstGeom prst="straightConnector1">
            <a:avLst/>
          </a:prstGeom>
          <a:noFill/>
          <a:ln w="19050" cap="flat" cmpd="sng">
            <a:solidFill>
              <a:srgbClr val="000000"/>
            </a:solidFill>
            <a:prstDash val="solid"/>
            <a:miter lim="800000"/>
            <a:headEnd type="none" w="med" len="med"/>
            <a:tailEnd type="triangle" w="lg" len="lg"/>
          </a:ln>
        </p:spPr>
      </p:cxnSp>
      <p:sp>
        <p:nvSpPr>
          <p:cNvPr id="423" name="Shape 423"/>
          <p:cNvSpPr txBox="1"/>
          <p:nvPr/>
        </p:nvSpPr>
        <p:spPr>
          <a:xfrm>
            <a:off x="2246034" y="6254130"/>
            <a:ext cx="902400" cy="4617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a:solidFill>
                  <a:srgbClr val="000000"/>
                </a:solidFill>
                <a:latin typeface="Calibri"/>
                <a:ea typeface="Calibri"/>
                <a:cs typeface="Calibri"/>
                <a:sym typeface="Calibri"/>
              </a:rPr>
              <a:t>Manuscript	</a:t>
            </a:r>
          </a:p>
        </p:txBody>
      </p:sp>
      <p:pic>
        <p:nvPicPr>
          <p:cNvPr id="424" name="Shape 424"/>
          <p:cNvPicPr preferRelativeResize="0"/>
          <p:nvPr/>
        </p:nvPicPr>
        <p:blipFill rotWithShape="1">
          <a:blip r:embed="rId9">
            <a:alphaModFix/>
          </a:blip>
          <a:srcRect/>
          <a:stretch/>
        </p:blipFill>
        <p:spPr>
          <a:xfrm>
            <a:off x="3242179" y="2303756"/>
            <a:ext cx="4297407" cy="533187"/>
          </a:xfrm>
          <a:prstGeom prst="rect">
            <a:avLst/>
          </a:prstGeom>
          <a:noFill/>
          <a:ln>
            <a:noFill/>
          </a:ln>
        </p:spPr>
      </p:pic>
      <p:pic>
        <p:nvPicPr>
          <p:cNvPr id="425" name="Shape 425"/>
          <p:cNvPicPr preferRelativeResize="0"/>
          <p:nvPr/>
        </p:nvPicPr>
        <p:blipFill>
          <a:blip r:embed="rId10">
            <a:alphaModFix/>
          </a:blip>
          <a:stretch>
            <a:fillRect/>
          </a:stretch>
        </p:blipFill>
        <p:spPr>
          <a:xfrm>
            <a:off x="8159175" y="1615248"/>
            <a:ext cx="3486150" cy="638175"/>
          </a:xfrm>
          <a:prstGeom prst="rect">
            <a:avLst/>
          </a:prstGeom>
          <a:noFill/>
          <a:ln>
            <a:noFill/>
          </a:ln>
        </p:spPr>
      </p:pic>
      <p:pic>
        <p:nvPicPr>
          <p:cNvPr id="426" name="Shape 426"/>
          <p:cNvPicPr preferRelativeResize="0"/>
          <p:nvPr/>
        </p:nvPicPr>
        <p:blipFill>
          <a:blip r:embed="rId11">
            <a:alphaModFix/>
          </a:blip>
          <a:stretch>
            <a:fillRect/>
          </a:stretch>
        </p:blipFill>
        <p:spPr>
          <a:xfrm>
            <a:off x="4716375" y="889125"/>
            <a:ext cx="955200" cy="955200"/>
          </a:xfrm>
          <a:prstGeom prst="rect">
            <a:avLst/>
          </a:prstGeom>
          <a:noFill/>
          <a:ln>
            <a:noFill/>
          </a:ln>
        </p:spPr>
      </p:pic>
      <p:cxnSp>
        <p:nvCxnSpPr>
          <p:cNvPr id="428" name="Shape 428"/>
          <p:cNvCxnSpPr/>
          <p:nvPr/>
        </p:nvCxnSpPr>
        <p:spPr>
          <a:xfrm rot="10800000">
            <a:off x="9902250" y="1321725"/>
            <a:ext cx="7500" cy="394800"/>
          </a:xfrm>
          <a:prstGeom prst="straightConnector1">
            <a:avLst/>
          </a:prstGeom>
          <a:noFill/>
          <a:ln w="19050" cap="flat" cmpd="sng">
            <a:solidFill>
              <a:srgbClr val="000000"/>
            </a:solidFill>
            <a:prstDash val="solid"/>
            <a:miter lim="800000"/>
            <a:headEnd type="none" w="med" len="med"/>
            <a:tailEnd type="triangle" w="lg" len="lg"/>
          </a:ln>
        </p:spPr>
      </p:cxnSp>
      <p:cxnSp>
        <p:nvCxnSpPr>
          <p:cNvPr id="429" name="Shape 429"/>
          <p:cNvCxnSpPr>
            <a:stCxn id="426" idx="3"/>
            <a:endCxn id="425" idx="1"/>
          </p:cNvCxnSpPr>
          <p:nvPr/>
        </p:nvCxnSpPr>
        <p:spPr>
          <a:xfrm>
            <a:off x="5671575" y="1366725"/>
            <a:ext cx="2487600" cy="567611"/>
          </a:xfrm>
          <a:prstGeom prst="straightConnector1">
            <a:avLst/>
          </a:prstGeom>
          <a:noFill/>
          <a:ln w="19050" cap="flat" cmpd="sng">
            <a:solidFill>
              <a:srgbClr val="FF0000"/>
            </a:solidFill>
            <a:prstDash val="solid"/>
            <a:miter lim="800000"/>
            <a:headEnd type="none" w="med" len="med"/>
            <a:tailEnd type="triangle" w="lg" len="lg"/>
          </a:ln>
        </p:spPr>
      </p:cxnSp>
      <p:pic>
        <p:nvPicPr>
          <p:cNvPr id="430" name="Shape 430"/>
          <p:cNvPicPr preferRelativeResize="0"/>
          <p:nvPr/>
        </p:nvPicPr>
        <p:blipFill rotWithShape="1">
          <a:blip r:embed="rId12">
            <a:alphaModFix/>
          </a:blip>
          <a:srcRect/>
          <a:stretch/>
        </p:blipFill>
        <p:spPr>
          <a:xfrm>
            <a:off x="5834698" y="1117722"/>
            <a:ext cx="641775" cy="716300"/>
          </a:xfrm>
          <a:prstGeom prst="rect">
            <a:avLst/>
          </a:prstGeom>
          <a:noFill/>
          <a:ln>
            <a:noFill/>
          </a:ln>
        </p:spPr>
      </p:pic>
      <p:sp>
        <p:nvSpPr>
          <p:cNvPr id="431" name="Shape 431"/>
          <p:cNvSpPr txBox="1"/>
          <p:nvPr/>
        </p:nvSpPr>
        <p:spPr>
          <a:xfrm>
            <a:off x="9921670" y="5295127"/>
            <a:ext cx="1313861" cy="103518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dirty="0">
                <a:latin typeface="Calibri"/>
                <a:ea typeface="Calibri"/>
                <a:cs typeface="Calibri"/>
                <a:sym typeface="Calibri"/>
              </a:rPr>
              <a:t>Publishers </a:t>
            </a:r>
            <a:r>
              <a:rPr lang="en-US" sz="1800" dirty="0">
                <a:solidFill>
                  <a:srgbClr val="000000"/>
                </a:solidFill>
                <a:latin typeface="Calibri"/>
                <a:ea typeface="Calibri"/>
                <a:cs typeface="Calibri"/>
                <a:sym typeface="Calibri"/>
              </a:rPr>
              <a:t>Method </a:t>
            </a:r>
            <a:r>
              <a:rPr lang="en-US" sz="1800" dirty="0">
                <a:latin typeface="Calibri"/>
                <a:ea typeface="Calibri"/>
                <a:cs typeface="Calibri"/>
                <a:sym typeface="Calibri"/>
              </a:rPr>
              <a:t>A</a:t>
            </a:r>
            <a:r>
              <a:rPr lang="en-US" sz="1800" dirty="0">
                <a:solidFill>
                  <a:srgbClr val="000000"/>
                </a:solidFill>
                <a:latin typeface="Calibri"/>
                <a:ea typeface="Calibri"/>
                <a:cs typeface="Calibri"/>
                <a:sym typeface="Calibri"/>
              </a:rPr>
              <a:t> and </a:t>
            </a:r>
            <a:r>
              <a:rPr lang="en-US" sz="1800" dirty="0">
                <a:latin typeface="Calibri"/>
                <a:ea typeface="Calibri"/>
                <a:cs typeface="Calibri"/>
                <a:sym typeface="Calibri"/>
              </a:rPr>
              <a:t>B</a:t>
            </a:r>
            <a:r>
              <a:rPr lang="en-US" sz="1800" dirty="0">
                <a:solidFill>
                  <a:srgbClr val="000000"/>
                </a:solidFill>
                <a:latin typeface="Calibri"/>
                <a:ea typeface="Calibri"/>
                <a:cs typeface="Calibri"/>
                <a:sym typeface="Calibri"/>
              </a:rPr>
              <a:t> </a:t>
            </a:r>
          </a:p>
        </p:txBody>
      </p:sp>
      <p:pic>
        <p:nvPicPr>
          <p:cNvPr id="432" name="Shape 432" descr="Free vector graphic: Paper, Document, Writing, Text - Free Image ..."/>
          <p:cNvPicPr preferRelativeResize="0"/>
          <p:nvPr/>
        </p:nvPicPr>
        <p:blipFill>
          <a:blip r:embed="rId13">
            <a:alphaModFix/>
          </a:blip>
          <a:stretch>
            <a:fillRect/>
          </a:stretch>
        </p:blipFill>
        <p:spPr>
          <a:xfrm>
            <a:off x="6596126" y="5448341"/>
            <a:ext cx="535774" cy="714375"/>
          </a:xfrm>
          <a:prstGeom prst="rect">
            <a:avLst/>
          </a:prstGeom>
          <a:noFill/>
          <a:ln>
            <a:noFill/>
          </a:ln>
        </p:spPr>
      </p:pic>
      <p:pic>
        <p:nvPicPr>
          <p:cNvPr id="419" name="Shape 419" descr="pencil-and-paper-clipart-paper_and_a_pen_0515-0909-2116-0233_SMU.jpg"/>
          <p:cNvPicPr preferRelativeResize="0"/>
          <p:nvPr/>
        </p:nvPicPr>
        <p:blipFill>
          <a:blip r:embed="rId14">
            <a:alphaModFix/>
          </a:blip>
          <a:stretch>
            <a:fillRect/>
          </a:stretch>
        </p:blipFill>
        <p:spPr>
          <a:xfrm>
            <a:off x="2246025" y="5486596"/>
            <a:ext cx="833475" cy="714028"/>
          </a:xfrm>
          <a:prstGeom prst="rect">
            <a:avLst/>
          </a:prstGeom>
          <a:noFill/>
          <a:ln>
            <a:noFill/>
          </a:ln>
        </p:spPr>
      </p:pic>
      <p:pic>
        <p:nvPicPr>
          <p:cNvPr id="433" name="Shape 433" descr="PublicAccessLogo.gif"/>
          <p:cNvPicPr preferRelativeResize="0"/>
          <p:nvPr/>
        </p:nvPicPr>
        <p:blipFill>
          <a:blip r:embed="rId15">
            <a:alphaModFix/>
          </a:blip>
          <a:stretch>
            <a:fillRect/>
          </a:stretch>
        </p:blipFill>
        <p:spPr>
          <a:xfrm>
            <a:off x="166062" y="1834023"/>
            <a:ext cx="2578223" cy="638175"/>
          </a:xfrm>
          <a:prstGeom prst="rect">
            <a:avLst/>
          </a:prstGeom>
          <a:noFill/>
          <a:ln>
            <a:noFill/>
          </a:ln>
        </p:spPr>
      </p:pic>
      <p:sp>
        <p:nvSpPr>
          <p:cNvPr id="434" name="Shape 434"/>
          <p:cNvSpPr/>
          <p:nvPr/>
        </p:nvSpPr>
        <p:spPr>
          <a:xfrm rot="-122256" flipH="1">
            <a:off x="5031869" y="101666"/>
            <a:ext cx="3535335" cy="889469"/>
          </a:xfrm>
          <a:prstGeom prst="curvedDownArrow">
            <a:avLst>
              <a:gd name="adj1" fmla="val 25000"/>
              <a:gd name="adj2" fmla="val 50000"/>
              <a:gd name="adj3" fmla="val 25000"/>
            </a:avLst>
          </a:prstGeom>
          <a:solidFill>
            <a:srgbClr val="5B9BD5"/>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435" name="Shape 435"/>
          <p:cNvPicPr preferRelativeResize="0"/>
          <p:nvPr/>
        </p:nvPicPr>
        <p:blipFill rotWithShape="1">
          <a:blip r:embed="rId16">
            <a:alphaModFix/>
          </a:blip>
          <a:srcRect/>
          <a:stretch/>
        </p:blipFill>
        <p:spPr>
          <a:xfrm>
            <a:off x="5580115" y="596762"/>
            <a:ext cx="678794" cy="678794"/>
          </a:xfrm>
          <a:prstGeom prst="rect">
            <a:avLst/>
          </a:prstGeom>
          <a:noFill/>
          <a:ln>
            <a:noFill/>
          </a:ln>
        </p:spPr>
      </p:pic>
      <p:cxnSp>
        <p:nvCxnSpPr>
          <p:cNvPr id="436" name="Shape 436"/>
          <p:cNvCxnSpPr/>
          <p:nvPr/>
        </p:nvCxnSpPr>
        <p:spPr>
          <a:xfrm flipH="1">
            <a:off x="9442600" y="5620675"/>
            <a:ext cx="515400" cy="19500"/>
          </a:xfrm>
          <a:prstGeom prst="straightConnector1">
            <a:avLst/>
          </a:prstGeom>
          <a:noFill/>
          <a:ln w="19050" cap="flat" cmpd="sng">
            <a:solidFill>
              <a:srgbClr val="000000"/>
            </a:solidFill>
            <a:prstDash val="solid"/>
            <a:miter lim="800000"/>
            <a:headEnd type="none" w="med" len="med"/>
            <a:tailEnd type="triangle" w="lg" len="lg"/>
          </a:ln>
        </p:spPr>
      </p:cxnSp>
      <p:pic>
        <p:nvPicPr>
          <p:cNvPr id="437" name="Shape 437"/>
          <p:cNvPicPr preferRelativeResize="0"/>
          <p:nvPr/>
        </p:nvPicPr>
        <p:blipFill>
          <a:blip r:embed="rId17">
            <a:alphaModFix/>
          </a:blip>
          <a:stretch>
            <a:fillRect/>
          </a:stretch>
        </p:blipFill>
        <p:spPr>
          <a:xfrm rot="10800000" flipH="1" flipV="1">
            <a:off x="11246812" y="5405913"/>
            <a:ext cx="638013" cy="613942"/>
          </a:xfrm>
          <a:prstGeom prst="rect">
            <a:avLst/>
          </a:prstGeom>
          <a:noFill/>
          <a:ln>
            <a:noFill/>
          </a:ln>
        </p:spPr>
      </p:pic>
      <p:cxnSp>
        <p:nvCxnSpPr>
          <p:cNvPr id="439" name="Shape 439"/>
          <p:cNvCxnSpPr/>
          <p:nvPr/>
        </p:nvCxnSpPr>
        <p:spPr>
          <a:xfrm>
            <a:off x="1858925" y="2319275"/>
            <a:ext cx="1092300" cy="264300"/>
          </a:xfrm>
          <a:prstGeom prst="straightConnector1">
            <a:avLst/>
          </a:prstGeom>
          <a:noFill/>
          <a:ln w="19050" cap="flat" cmpd="sng">
            <a:solidFill>
              <a:srgbClr val="000000"/>
            </a:solidFill>
            <a:prstDash val="solid"/>
            <a:miter lim="800000"/>
            <a:headEnd type="none" w="med" len="med"/>
            <a:tailEnd type="triangle" w="lg" len="lg"/>
          </a:ln>
        </p:spPr>
      </p:cxn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34</a:t>
            </a:fld>
            <a:endParaRPr lang="en-US" sz="1200" b="0" i="0" u="none" strike="noStrike" cap="none">
              <a:solidFill>
                <a:srgbClr val="888888"/>
              </a:solidFill>
              <a:latin typeface="Calibri"/>
              <a:ea typeface="Calibri"/>
              <a:cs typeface="Calibri"/>
              <a:sym typeface="Calibri"/>
            </a:endParaRPr>
          </a:p>
        </p:txBody>
      </p:sp>
      <p:cxnSp>
        <p:nvCxnSpPr>
          <p:cNvPr id="427" name="Shape 427"/>
          <p:cNvCxnSpPr/>
          <p:nvPr/>
        </p:nvCxnSpPr>
        <p:spPr>
          <a:xfrm flipV="1">
            <a:off x="7309322" y="2097586"/>
            <a:ext cx="1056793" cy="506343"/>
          </a:xfrm>
          <a:prstGeom prst="straightConnector1">
            <a:avLst/>
          </a:prstGeom>
          <a:noFill/>
          <a:ln w="19050" cap="flat" cmpd="sng">
            <a:solidFill>
              <a:srgbClr val="000000"/>
            </a:solidFill>
            <a:prstDash val="solid"/>
            <a:miter lim="800000"/>
            <a:headEnd type="triangl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838200" y="1747943"/>
            <a:ext cx="10515600" cy="1020600"/>
          </a:xfrm>
          <a:prstGeom prst="rect">
            <a:avLst/>
          </a:prstGeom>
        </p:spPr>
        <p:txBody>
          <a:bodyPr wrap="square" lIns="91425" tIns="91425" rIns="91425" bIns="91425" anchor="ctr" anchorCtr="0">
            <a:noAutofit/>
          </a:bodyPr>
          <a:lstStyle/>
          <a:p>
            <a:pPr lvl="0" algn="ctr">
              <a:spcBef>
                <a:spcPts val="0"/>
              </a:spcBef>
              <a:buNone/>
            </a:pPr>
            <a:r>
              <a:rPr lang="en-US" dirty="0"/>
              <a:t>NIH Progress Reports (RPPR)</a:t>
            </a:r>
          </a:p>
        </p:txBody>
      </p:sp>
      <p:pic>
        <p:nvPicPr>
          <p:cNvPr id="448" name="Shape 448"/>
          <p:cNvPicPr preferRelativeResize="0"/>
          <p:nvPr/>
        </p:nvPicPr>
        <p:blipFill rotWithShape="1">
          <a:blip r:embed="rId3">
            <a:alphaModFix/>
          </a:blip>
          <a:srcRect/>
          <a:stretch/>
        </p:blipFill>
        <p:spPr>
          <a:xfrm>
            <a:off x="7949297" y="3667585"/>
            <a:ext cx="3298443" cy="243958"/>
          </a:xfrm>
          <a:prstGeom prst="rect">
            <a:avLst/>
          </a:prstGeom>
          <a:noFill/>
          <a:ln>
            <a:noFill/>
          </a:ln>
        </p:spPr>
      </p:pic>
      <p:pic>
        <p:nvPicPr>
          <p:cNvPr id="449" name="Shape 449"/>
          <p:cNvPicPr preferRelativeResize="0"/>
          <p:nvPr/>
        </p:nvPicPr>
        <p:blipFill rotWithShape="1">
          <a:blip r:embed="rId4">
            <a:alphaModFix/>
          </a:blip>
          <a:srcRect/>
          <a:stretch/>
        </p:blipFill>
        <p:spPr>
          <a:xfrm>
            <a:off x="955187" y="3510671"/>
            <a:ext cx="4297407" cy="533187"/>
          </a:xfrm>
          <a:prstGeom prst="rect">
            <a:avLst/>
          </a:prstGeom>
          <a:noFill/>
          <a:ln>
            <a:noFill/>
          </a:ln>
        </p:spPr>
      </p:pic>
      <p:cxnSp>
        <p:nvCxnSpPr>
          <p:cNvPr id="450" name="Shape 450"/>
          <p:cNvCxnSpPr/>
          <p:nvPr/>
        </p:nvCxnSpPr>
        <p:spPr>
          <a:xfrm>
            <a:off x="5330418" y="3777264"/>
            <a:ext cx="2456400" cy="12300"/>
          </a:xfrm>
          <a:prstGeom prst="straightConnector1">
            <a:avLst/>
          </a:prstGeom>
          <a:noFill/>
          <a:ln w="19050" cap="flat" cmpd="sng">
            <a:solidFill>
              <a:srgbClr val="000000"/>
            </a:solidFill>
            <a:prstDash val="solid"/>
            <a:miter lim="800000"/>
            <a:headEnd type="none" w="med" len="med"/>
            <a:tailEnd type="triangle" w="lg" len="lg"/>
          </a:ln>
        </p:spPr>
      </p:cxn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35</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500"/>
                                        <p:tgtEl>
                                          <p:spTgt spid="449"/>
                                        </p:tgtEl>
                                      </p:cBhvr>
                                    </p:animEffect>
                                  </p:childTnLst>
                                </p:cTn>
                              </p:par>
                              <p:par>
                                <p:cTn id="8" presetID="10" presetClass="entr" presetSubtype="0" fill="hold" nodeType="withEffect">
                                  <p:stCondLst>
                                    <p:cond delay="0"/>
                                  </p:stCondLst>
                                  <p:childTnLst>
                                    <p:set>
                                      <p:cBhvr>
                                        <p:cTn id="9" dur="1" fill="hold">
                                          <p:stCondLst>
                                            <p:cond delay="0"/>
                                          </p:stCondLst>
                                        </p:cTn>
                                        <p:tgtEl>
                                          <p:spTgt spid="450"/>
                                        </p:tgtEl>
                                        <p:attrNameLst>
                                          <p:attrName>style.visibility</p:attrName>
                                        </p:attrNameLst>
                                      </p:cBhvr>
                                      <p:to>
                                        <p:strVal val="visible"/>
                                      </p:to>
                                    </p:set>
                                    <p:animEffect transition="in" filter="fade">
                                      <p:cBhvr>
                                        <p:cTn id="10" dur="500"/>
                                        <p:tgtEl>
                                          <p:spTgt spid="450"/>
                                        </p:tgtEl>
                                      </p:cBhvr>
                                    </p:animEffect>
                                  </p:childTnLst>
                                </p:cTn>
                              </p:par>
                              <p:par>
                                <p:cTn id="11" presetID="10" presetClass="entr" presetSubtype="0" fill="hold" nodeType="withEffect">
                                  <p:stCondLst>
                                    <p:cond delay="0"/>
                                  </p:stCondLst>
                                  <p:childTnLst>
                                    <p:set>
                                      <p:cBhvr>
                                        <p:cTn id="12" dur="1" fill="hold">
                                          <p:stCondLst>
                                            <p:cond delay="0"/>
                                          </p:stCondLst>
                                        </p:cTn>
                                        <p:tgtEl>
                                          <p:spTgt spid="448"/>
                                        </p:tgtEl>
                                        <p:attrNameLst>
                                          <p:attrName>style.visibility</p:attrName>
                                        </p:attrNameLst>
                                      </p:cBhvr>
                                      <p:to>
                                        <p:strVal val="visible"/>
                                      </p:to>
                                    </p:set>
                                    <p:animEffect transition="in" filter="fade">
                                      <p:cBhvr>
                                        <p:cTn id="13"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5E45DCC-78F6-472C-A6C0-677457A6DF5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36</a:t>
            </a:fld>
            <a:endParaRPr lang="en-US" sz="1200">
              <a:solidFill>
                <a:srgbClr val="888888"/>
              </a:solidFill>
              <a:latin typeface="Calibri"/>
              <a:ea typeface="Calibri"/>
              <a:cs typeface="Calibri"/>
              <a:sym typeface="Calibri"/>
            </a:endParaRPr>
          </a:p>
        </p:txBody>
      </p:sp>
      <p:pic>
        <p:nvPicPr>
          <p:cNvPr id="5" name="Picture 4">
            <a:extLst>
              <a:ext uri="{FF2B5EF4-FFF2-40B4-BE49-F238E27FC236}">
                <a16:creationId xmlns:a16="http://schemas.microsoft.com/office/drawing/2014/main" xmlns="" id="{C2301F2B-D305-44F0-8F81-45CFA8B418E3}"/>
              </a:ext>
            </a:extLst>
          </p:cNvPr>
          <p:cNvPicPr>
            <a:picLocks noChangeAspect="1"/>
          </p:cNvPicPr>
          <p:nvPr/>
        </p:nvPicPr>
        <p:blipFill>
          <a:blip r:embed="rId2"/>
          <a:stretch>
            <a:fillRect/>
          </a:stretch>
        </p:blipFill>
        <p:spPr>
          <a:xfrm>
            <a:off x="0" y="1361099"/>
            <a:ext cx="12192000" cy="4135802"/>
          </a:xfrm>
          <a:prstGeom prst="rect">
            <a:avLst/>
          </a:prstGeom>
        </p:spPr>
      </p:pic>
      <p:cxnSp>
        <p:nvCxnSpPr>
          <p:cNvPr id="6" name="Shape 470">
            <a:extLst>
              <a:ext uri="{FF2B5EF4-FFF2-40B4-BE49-F238E27FC236}">
                <a16:creationId xmlns:a16="http://schemas.microsoft.com/office/drawing/2014/main" xmlns="" id="{9E3A11A3-E928-4E1C-AA17-F48B18D8876E}"/>
              </a:ext>
            </a:extLst>
          </p:cNvPr>
          <p:cNvCxnSpPr>
            <a:cxnSpLocks/>
          </p:cNvCxnSpPr>
          <p:nvPr/>
        </p:nvCxnSpPr>
        <p:spPr>
          <a:xfrm flipH="1">
            <a:off x="5709956" y="1361099"/>
            <a:ext cx="538443" cy="630820"/>
          </a:xfrm>
          <a:prstGeom prst="straightConnector1">
            <a:avLst/>
          </a:prstGeom>
          <a:noFill/>
          <a:ln w="19050" cap="flat" cmpd="sng">
            <a:solidFill>
              <a:srgbClr val="FF0000"/>
            </a:solidFill>
            <a:prstDash val="solid"/>
            <a:miter lim="800000"/>
            <a:headEnd type="none" w="med" len="med"/>
            <a:tailEnd type="triangle" w="lg" len="lg"/>
          </a:ln>
        </p:spPr>
      </p:cxnSp>
      <p:cxnSp>
        <p:nvCxnSpPr>
          <p:cNvPr id="8" name="Shape 470">
            <a:extLst>
              <a:ext uri="{FF2B5EF4-FFF2-40B4-BE49-F238E27FC236}">
                <a16:creationId xmlns:a16="http://schemas.microsoft.com/office/drawing/2014/main" xmlns="" id="{5422980F-3C7B-4521-9A62-602F8D8D46F8}"/>
              </a:ext>
            </a:extLst>
          </p:cNvPr>
          <p:cNvCxnSpPr>
            <a:cxnSpLocks/>
          </p:cNvCxnSpPr>
          <p:nvPr/>
        </p:nvCxnSpPr>
        <p:spPr>
          <a:xfrm flipH="1">
            <a:off x="1134534" y="4318001"/>
            <a:ext cx="482600" cy="446698"/>
          </a:xfrm>
          <a:prstGeom prst="straightConnector1">
            <a:avLst/>
          </a:prstGeom>
          <a:noFill/>
          <a:ln w="19050" cap="flat" cmpd="sng">
            <a:solidFill>
              <a:srgbClr val="FF0000"/>
            </a:solidFill>
            <a:prstDash val="solid"/>
            <a:miter lim="800000"/>
            <a:headEnd type="none" w="med" len="med"/>
            <a:tailEnd type="triangle" w="lg" len="lg"/>
          </a:ln>
        </p:spPr>
      </p:cxnSp>
    </p:spTree>
    <p:extLst>
      <p:ext uri="{BB962C8B-B14F-4D97-AF65-F5344CB8AC3E}">
        <p14:creationId xmlns:p14="http://schemas.microsoft.com/office/powerpoint/2010/main" val="7897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1D587AD-7C32-43AA-AD93-1C5846CBEE99}"/>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37</a:t>
            </a:fld>
            <a:endParaRPr lang="en-US" sz="1200">
              <a:solidFill>
                <a:srgbClr val="888888"/>
              </a:solidFill>
              <a:latin typeface="Calibri"/>
              <a:ea typeface="Calibri"/>
              <a:cs typeface="Calibri"/>
              <a:sym typeface="Calibri"/>
            </a:endParaRPr>
          </a:p>
        </p:txBody>
      </p:sp>
      <p:pic>
        <p:nvPicPr>
          <p:cNvPr id="5" name="Picture 4">
            <a:extLst>
              <a:ext uri="{FF2B5EF4-FFF2-40B4-BE49-F238E27FC236}">
                <a16:creationId xmlns:a16="http://schemas.microsoft.com/office/drawing/2014/main" xmlns="" id="{E7C4BD7F-EFDE-49F3-979C-E51A661CE086}"/>
              </a:ext>
            </a:extLst>
          </p:cNvPr>
          <p:cNvPicPr>
            <a:picLocks noChangeAspect="1"/>
          </p:cNvPicPr>
          <p:nvPr/>
        </p:nvPicPr>
        <p:blipFill>
          <a:blip r:embed="rId2"/>
          <a:stretch>
            <a:fillRect/>
          </a:stretch>
        </p:blipFill>
        <p:spPr>
          <a:xfrm>
            <a:off x="0" y="1209652"/>
            <a:ext cx="12192000" cy="4438695"/>
          </a:xfrm>
          <a:prstGeom prst="rect">
            <a:avLst/>
          </a:prstGeom>
        </p:spPr>
      </p:pic>
      <p:cxnSp>
        <p:nvCxnSpPr>
          <p:cNvPr id="6" name="Shape 470">
            <a:extLst>
              <a:ext uri="{FF2B5EF4-FFF2-40B4-BE49-F238E27FC236}">
                <a16:creationId xmlns:a16="http://schemas.microsoft.com/office/drawing/2014/main" xmlns="" id="{E7AE64BD-B710-4CE1-8FB6-06A11746AD87}"/>
              </a:ext>
            </a:extLst>
          </p:cNvPr>
          <p:cNvCxnSpPr>
            <a:cxnSpLocks/>
          </p:cNvCxnSpPr>
          <p:nvPr/>
        </p:nvCxnSpPr>
        <p:spPr>
          <a:xfrm flipH="1">
            <a:off x="516467" y="4512734"/>
            <a:ext cx="482600" cy="446698"/>
          </a:xfrm>
          <a:prstGeom prst="straightConnector1">
            <a:avLst/>
          </a:prstGeom>
          <a:noFill/>
          <a:ln w="19050" cap="flat" cmpd="sng">
            <a:solidFill>
              <a:srgbClr val="FF0000"/>
            </a:solidFill>
            <a:prstDash val="solid"/>
            <a:miter lim="800000"/>
            <a:headEnd type="none" w="med" len="med"/>
            <a:tailEnd type="triangle" w="lg" len="lg"/>
          </a:ln>
        </p:spPr>
      </p:cxnSp>
    </p:spTree>
    <p:extLst>
      <p:ext uri="{BB962C8B-B14F-4D97-AF65-F5344CB8AC3E}">
        <p14:creationId xmlns:p14="http://schemas.microsoft.com/office/powerpoint/2010/main" val="17687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3" y="19456"/>
            <a:ext cx="12069859" cy="5868219"/>
          </a:xfrm>
          <a:prstGeom prst="rect">
            <a:avLst/>
          </a:prstGeom>
        </p:spPr>
      </p:pic>
      <p:sp>
        <p:nvSpPr>
          <p:cNvPr id="463" name="Shape 46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38</a:t>
            </a:fld>
            <a:endParaRPr lang="en-US" sz="1200">
              <a:solidFill>
                <a:srgbClr val="888888"/>
              </a:solidFill>
              <a:latin typeface="Calibri"/>
              <a:ea typeface="Calibri"/>
              <a:cs typeface="Calibri"/>
              <a:sym typeface="Calibri"/>
            </a:endParaRPr>
          </a:p>
        </p:txBody>
      </p:sp>
      <p:cxnSp>
        <p:nvCxnSpPr>
          <p:cNvPr id="470" name="Shape 470"/>
          <p:cNvCxnSpPr/>
          <p:nvPr/>
        </p:nvCxnSpPr>
        <p:spPr>
          <a:xfrm flipH="1" flipV="1">
            <a:off x="2523955" y="3103084"/>
            <a:ext cx="1104463" cy="9767"/>
          </a:xfrm>
          <a:prstGeom prst="straightConnector1">
            <a:avLst/>
          </a:prstGeom>
          <a:noFill/>
          <a:ln w="19050" cap="flat" cmpd="sng">
            <a:solidFill>
              <a:srgbClr val="FF0000"/>
            </a:solidFill>
            <a:prstDash val="solid"/>
            <a:miter lim="800000"/>
            <a:headEnd type="none" w="med" len="med"/>
            <a:tailEnd type="triangle" w="lg" len="lg"/>
          </a:ln>
        </p:spPr>
      </p:cxnSp>
      <p:sp>
        <p:nvSpPr>
          <p:cNvPr id="10" name="TextBox 9"/>
          <p:cNvSpPr txBox="1"/>
          <p:nvPr/>
        </p:nvSpPr>
        <p:spPr>
          <a:xfrm>
            <a:off x="232203" y="6017796"/>
            <a:ext cx="9809264" cy="646331"/>
          </a:xfrm>
          <a:prstGeom prst="rect">
            <a:avLst/>
          </a:prstGeom>
          <a:noFill/>
        </p:spPr>
        <p:txBody>
          <a:bodyPr wrap="square" rtlCol="0">
            <a:spAutoFit/>
          </a:bodyPr>
          <a:lstStyle/>
          <a:p>
            <a:r>
              <a:rPr lang="en-US" sz="1200" dirty="0">
                <a:latin typeface="Calibri" panose="020F0502020204030204" pitchFamily="34" charset="0"/>
              </a:rPr>
              <a:t>Default screen in RPPR module</a:t>
            </a:r>
          </a:p>
          <a:p>
            <a:r>
              <a:rPr lang="en-US" sz="1200" dirty="0"/>
              <a:t>The publication was accepted for publication or made public </a:t>
            </a:r>
            <a:r>
              <a:rPr lang="en-US" sz="1200" b="1" dirty="0"/>
              <a:t>during the reporting period</a:t>
            </a:r>
            <a:br>
              <a:rPr lang="en-US" sz="1200" b="1" dirty="0"/>
            </a:br>
            <a:r>
              <a:rPr lang="en-US" sz="1200" dirty="0"/>
              <a:t>Report publications directly </a:t>
            </a:r>
            <a:r>
              <a:rPr lang="en-US" sz="1200" b="1" dirty="0"/>
              <a:t>arises </a:t>
            </a:r>
            <a:r>
              <a:rPr lang="en-US" sz="1200" dirty="0"/>
              <a:t>from the </a:t>
            </a:r>
            <a:r>
              <a:rPr lang="en-US" sz="1200" b="1" dirty="0"/>
              <a:t>grant award</a:t>
            </a:r>
          </a:p>
        </p:txBody>
      </p:sp>
      <p:cxnSp>
        <p:nvCxnSpPr>
          <p:cNvPr id="6" name="Shape 470">
            <a:extLst>
              <a:ext uri="{FF2B5EF4-FFF2-40B4-BE49-F238E27FC236}">
                <a16:creationId xmlns:a16="http://schemas.microsoft.com/office/drawing/2014/main" xmlns="" id="{8B20584D-DE1F-44D1-84A9-79289D6C9D37}"/>
              </a:ext>
            </a:extLst>
          </p:cNvPr>
          <p:cNvCxnSpPr>
            <a:cxnSpLocks/>
          </p:cNvCxnSpPr>
          <p:nvPr/>
        </p:nvCxnSpPr>
        <p:spPr>
          <a:xfrm flipH="1" flipV="1">
            <a:off x="2874697" y="639287"/>
            <a:ext cx="402977" cy="334380"/>
          </a:xfrm>
          <a:prstGeom prst="straightConnector1">
            <a:avLst/>
          </a:prstGeom>
          <a:noFill/>
          <a:ln w="19050" cap="flat" cmpd="sng">
            <a:solidFill>
              <a:srgbClr val="FF0000"/>
            </a:solidFill>
            <a:prstDash val="solid"/>
            <a:miter lim="800000"/>
            <a:headEnd type="none" w="med" len="med"/>
            <a:tailEnd type="triangle" w="lg" len="lg"/>
          </a:ln>
        </p:spPr>
      </p:cxnSp>
    </p:spTree>
    <p:extLst>
      <p:ext uri="{BB962C8B-B14F-4D97-AF65-F5344CB8AC3E}">
        <p14:creationId xmlns:p14="http://schemas.microsoft.com/office/powerpoint/2010/main" val="37883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gtEl>
                                        <p:attrNameLst>
                                          <p:attrName>style.visibility</p:attrName>
                                        </p:attrNameLst>
                                      </p:cBhvr>
                                      <p:to>
                                        <p:strVal val="visible"/>
                                      </p:to>
                                    </p:set>
                                    <p:animEffect transition="in" filter="fade">
                                      <p:cBhvr>
                                        <p:cTn id="12"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3" y="19050"/>
            <a:ext cx="9144000" cy="6858000"/>
          </a:xfrm>
          <a:prstGeom prst="rect">
            <a:avLst/>
          </a:prstGeom>
        </p:spPr>
      </p:pic>
      <p:sp>
        <p:nvSpPr>
          <p:cNvPr id="463" name="Shape 46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39</a:t>
            </a:fld>
            <a:endParaRPr lang="en-US" sz="1200">
              <a:solidFill>
                <a:srgbClr val="888888"/>
              </a:solidFill>
              <a:latin typeface="Calibri"/>
              <a:ea typeface="Calibri"/>
              <a:cs typeface="Calibri"/>
              <a:sym typeface="Calibri"/>
            </a:endParaRPr>
          </a:p>
        </p:txBody>
      </p:sp>
      <p:sp>
        <p:nvSpPr>
          <p:cNvPr id="465" name="Shape 465"/>
          <p:cNvSpPr txBox="1"/>
          <p:nvPr/>
        </p:nvSpPr>
        <p:spPr>
          <a:xfrm>
            <a:off x="9418051" y="1348256"/>
            <a:ext cx="2599237" cy="1161600"/>
          </a:xfrm>
          <a:prstGeom prst="rect">
            <a:avLst/>
          </a:prstGeom>
          <a:noFill/>
          <a:ln>
            <a:noFill/>
          </a:ln>
        </p:spPr>
        <p:txBody>
          <a:bodyPr wrap="square" lIns="91425" tIns="91425" rIns="91425" bIns="91425" anchor="t" anchorCtr="0">
            <a:noAutofit/>
          </a:bodyPr>
          <a:lstStyle/>
          <a:p>
            <a:pPr lvl="0" rtl="0">
              <a:spcBef>
                <a:spcPts val="0"/>
              </a:spcBef>
              <a:buNone/>
            </a:pPr>
            <a:r>
              <a:rPr lang="en-US" sz="2000" b="1" dirty="0">
                <a:latin typeface="Calibri" panose="020F0502020204030204" pitchFamily="34" charset="0"/>
              </a:rPr>
              <a:t>Table</a:t>
            </a:r>
            <a:r>
              <a:rPr lang="en-US" sz="2000" dirty="0">
                <a:latin typeface="Calibri" panose="020F0502020204030204" pitchFamily="34" charset="0"/>
              </a:rPr>
              <a:t> </a:t>
            </a:r>
            <a:r>
              <a:rPr lang="en-US" sz="2000" b="1" dirty="0">
                <a:latin typeface="Calibri" panose="020F0502020204030204" pitchFamily="34" charset="0"/>
              </a:rPr>
              <a:t>1</a:t>
            </a:r>
            <a:r>
              <a:rPr lang="en-US" sz="2000" dirty="0">
                <a:latin typeface="Calibri" panose="020F0502020204030204" pitchFamily="34" charset="0"/>
              </a:rPr>
              <a:t>:  Pubs that have not </a:t>
            </a:r>
            <a:r>
              <a:rPr lang="en-US" sz="2000" b="1" dirty="0">
                <a:latin typeface="Calibri" panose="020F0502020204030204" pitchFamily="34" charset="0"/>
              </a:rPr>
              <a:t>yet</a:t>
            </a:r>
            <a:r>
              <a:rPr lang="en-US" sz="2000" dirty="0">
                <a:latin typeface="Calibri" panose="020F0502020204030204" pitchFamily="34" charset="0"/>
              </a:rPr>
              <a:t> been reported</a:t>
            </a:r>
          </a:p>
        </p:txBody>
      </p:sp>
      <p:sp>
        <p:nvSpPr>
          <p:cNvPr id="467" name="Shape 467"/>
          <p:cNvSpPr txBox="1"/>
          <p:nvPr/>
        </p:nvSpPr>
        <p:spPr>
          <a:xfrm>
            <a:off x="9418051" y="3267682"/>
            <a:ext cx="2536885" cy="1161600"/>
          </a:xfrm>
          <a:prstGeom prst="rect">
            <a:avLst/>
          </a:prstGeom>
          <a:noFill/>
          <a:ln>
            <a:noFill/>
          </a:ln>
        </p:spPr>
        <p:txBody>
          <a:bodyPr wrap="square" lIns="91425" tIns="91425" rIns="91425" bIns="91425" anchor="t" anchorCtr="0">
            <a:noAutofit/>
          </a:bodyPr>
          <a:lstStyle/>
          <a:p>
            <a:pPr lvl="0">
              <a:spcBef>
                <a:spcPts val="0"/>
              </a:spcBef>
              <a:buNone/>
            </a:pPr>
            <a:r>
              <a:rPr lang="en-US" sz="2000" b="1" dirty="0">
                <a:latin typeface="Calibri" panose="020F0502020204030204" pitchFamily="34" charset="0"/>
              </a:rPr>
              <a:t>Table 2</a:t>
            </a:r>
            <a:r>
              <a:rPr lang="en-US" sz="2000" dirty="0">
                <a:latin typeface="Calibri" panose="020F0502020204030204" pitchFamily="34" charset="0"/>
              </a:rPr>
              <a:t>:  Pubs </a:t>
            </a:r>
            <a:r>
              <a:rPr lang="en-US" sz="2000" b="1" dirty="0">
                <a:latin typeface="Calibri" panose="020F0502020204030204" pitchFamily="34" charset="0"/>
              </a:rPr>
              <a:t>NOT</a:t>
            </a:r>
            <a:r>
              <a:rPr lang="en-US" sz="2000" dirty="0">
                <a:latin typeface="Calibri" panose="020F0502020204030204" pitchFamily="34" charset="0"/>
              </a:rPr>
              <a:t> associated with this project in My NCBI </a:t>
            </a:r>
          </a:p>
          <a:p>
            <a:pPr lvl="0" rtl="0">
              <a:spcBef>
                <a:spcPts val="0"/>
              </a:spcBef>
              <a:buNone/>
            </a:pPr>
            <a:endParaRPr sz="2000" dirty="0">
              <a:latin typeface="Calibri" panose="020F0502020204030204" pitchFamily="34" charset="0"/>
            </a:endParaRPr>
          </a:p>
        </p:txBody>
      </p:sp>
      <p:sp>
        <p:nvSpPr>
          <p:cNvPr id="468" name="Shape 468"/>
          <p:cNvSpPr txBox="1"/>
          <p:nvPr/>
        </p:nvSpPr>
        <p:spPr>
          <a:xfrm>
            <a:off x="9418051" y="5187108"/>
            <a:ext cx="2540823" cy="1161600"/>
          </a:xfrm>
          <a:prstGeom prst="rect">
            <a:avLst/>
          </a:prstGeom>
          <a:noFill/>
          <a:ln>
            <a:noFill/>
          </a:ln>
        </p:spPr>
        <p:txBody>
          <a:bodyPr wrap="square" lIns="91425" tIns="91425" rIns="91425" bIns="91425" anchor="t" anchorCtr="0">
            <a:noAutofit/>
          </a:bodyPr>
          <a:lstStyle/>
          <a:p>
            <a:pPr lvl="0" rtl="0">
              <a:spcBef>
                <a:spcPts val="0"/>
              </a:spcBef>
              <a:buNone/>
            </a:pPr>
            <a:r>
              <a:rPr lang="en-US" sz="2000" b="1" dirty="0">
                <a:latin typeface="Calibri" panose="020F0502020204030204" pitchFamily="34" charset="0"/>
              </a:rPr>
              <a:t>Table 3</a:t>
            </a:r>
            <a:r>
              <a:rPr lang="en-US" sz="2000" dirty="0">
                <a:latin typeface="Calibri" panose="020F0502020204030204" pitchFamily="34" charset="0"/>
              </a:rPr>
              <a:t>:  Pubs that were </a:t>
            </a:r>
            <a:r>
              <a:rPr lang="en-US" sz="2000" b="1" dirty="0">
                <a:latin typeface="Calibri" panose="020F0502020204030204" pitchFamily="34" charset="0"/>
              </a:rPr>
              <a:t>previously</a:t>
            </a:r>
            <a:r>
              <a:rPr lang="en-US" sz="2000" dirty="0">
                <a:latin typeface="Calibri" panose="020F0502020204030204" pitchFamily="34" charset="0"/>
              </a:rPr>
              <a:t> reported, need to check compliance</a:t>
            </a:r>
          </a:p>
        </p:txBody>
      </p:sp>
      <p:cxnSp>
        <p:nvCxnSpPr>
          <p:cNvPr id="473" name="Shape 473"/>
          <p:cNvCxnSpPr/>
          <p:nvPr/>
        </p:nvCxnSpPr>
        <p:spPr>
          <a:xfrm flipH="1">
            <a:off x="4500995" y="478373"/>
            <a:ext cx="837600" cy="336300"/>
          </a:xfrm>
          <a:prstGeom prst="straightConnector1">
            <a:avLst/>
          </a:prstGeom>
          <a:noFill/>
          <a:ln w="19050" cap="flat" cmpd="sng">
            <a:solidFill>
              <a:srgbClr val="FF0000"/>
            </a:solidFill>
            <a:prstDash val="solid"/>
            <a:miter lim="800000"/>
            <a:headEnd type="none" w="med" len="med"/>
            <a:tailEnd type="triangle" w="lg" len="lg"/>
          </a:ln>
        </p:spPr>
      </p:cxnSp>
      <p:cxnSp>
        <p:nvCxnSpPr>
          <p:cNvPr id="474" name="Shape 474"/>
          <p:cNvCxnSpPr/>
          <p:nvPr/>
        </p:nvCxnSpPr>
        <p:spPr>
          <a:xfrm flipH="1">
            <a:off x="3959277" y="3166151"/>
            <a:ext cx="837600" cy="336300"/>
          </a:xfrm>
          <a:prstGeom prst="straightConnector1">
            <a:avLst/>
          </a:prstGeom>
          <a:noFill/>
          <a:ln w="19050" cap="flat" cmpd="sng">
            <a:solidFill>
              <a:srgbClr val="FF0000"/>
            </a:solidFill>
            <a:prstDash val="solid"/>
            <a:miter lim="800000"/>
            <a:headEnd type="none" w="med" len="med"/>
            <a:tailEnd type="triangle" w="lg" len="lg"/>
          </a:ln>
        </p:spPr>
      </p:cxnSp>
      <p:cxnSp>
        <p:nvCxnSpPr>
          <p:cNvPr id="475" name="Shape 475"/>
          <p:cNvCxnSpPr/>
          <p:nvPr/>
        </p:nvCxnSpPr>
        <p:spPr>
          <a:xfrm flipH="1">
            <a:off x="4378077" y="5512503"/>
            <a:ext cx="837600" cy="336300"/>
          </a:xfrm>
          <a:prstGeom prst="straightConnector1">
            <a:avLst/>
          </a:prstGeom>
          <a:noFill/>
          <a:ln w="19050" cap="flat" cmpd="sng">
            <a:solidFill>
              <a:srgbClr val="FF0000"/>
            </a:solidFill>
            <a:prstDash val="solid"/>
            <a:miter lim="800000"/>
            <a:headEnd type="none" w="med" len="med"/>
            <a:tailEnd type="triangle" w="lg" len="lg"/>
          </a:ln>
        </p:spPr>
      </p:cxnSp>
    </p:spTree>
    <p:extLst>
      <p:ext uri="{BB962C8B-B14F-4D97-AF65-F5344CB8AC3E}">
        <p14:creationId xmlns:p14="http://schemas.microsoft.com/office/powerpoint/2010/main" val="298781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500"/>
                                        <p:tgtEl>
                                          <p:spTgt spid="465"/>
                                        </p:tgtEl>
                                      </p:cBhvr>
                                    </p:animEffect>
                                  </p:childTnLst>
                                </p:cTn>
                              </p:par>
                              <p:par>
                                <p:cTn id="8" presetID="10" presetClass="entr" presetSubtype="0" fill="hold" nodeType="withEffect">
                                  <p:stCondLst>
                                    <p:cond delay="0"/>
                                  </p:stCondLst>
                                  <p:childTnLst>
                                    <p:set>
                                      <p:cBhvr>
                                        <p:cTn id="9" dur="1" fill="hold">
                                          <p:stCondLst>
                                            <p:cond delay="0"/>
                                          </p:stCondLst>
                                        </p:cTn>
                                        <p:tgtEl>
                                          <p:spTgt spid="473"/>
                                        </p:tgtEl>
                                        <p:attrNameLst>
                                          <p:attrName>style.visibility</p:attrName>
                                        </p:attrNameLst>
                                      </p:cBhvr>
                                      <p:to>
                                        <p:strVal val="visible"/>
                                      </p:to>
                                    </p:set>
                                    <p:animEffect transition="in" filter="fade">
                                      <p:cBhvr>
                                        <p:cTn id="10" dur="500"/>
                                        <p:tgtEl>
                                          <p:spTgt spid="4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7"/>
                                        </p:tgtEl>
                                        <p:attrNameLst>
                                          <p:attrName>style.visibility</p:attrName>
                                        </p:attrNameLst>
                                      </p:cBhvr>
                                      <p:to>
                                        <p:strVal val="visible"/>
                                      </p:to>
                                    </p:set>
                                    <p:animEffect transition="in" filter="fade">
                                      <p:cBhvr>
                                        <p:cTn id="15" dur="500"/>
                                        <p:tgtEl>
                                          <p:spTgt spid="467"/>
                                        </p:tgtEl>
                                      </p:cBhvr>
                                    </p:animEffect>
                                  </p:childTnLst>
                                </p:cTn>
                              </p:par>
                              <p:par>
                                <p:cTn id="16" presetID="10" presetClass="entr" presetSubtype="0" fill="hold" nodeType="withEffect">
                                  <p:stCondLst>
                                    <p:cond delay="0"/>
                                  </p:stCondLst>
                                  <p:childTnLst>
                                    <p:set>
                                      <p:cBhvr>
                                        <p:cTn id="17" dur="1" fill="hold">
                                          <p:stCondLst>
                                            <p:cond delay="0"/>
                                          </p:stCondLst>
                                        </p:cTn>
                                        <p:tgtEl>
                                          <p:spTgt spid="474"/>
                                        </p:tgtEl>
                                        <p:attrNameLst>
                                          <p:attrName>style.visibility</p:attrName>
                                        </p:attrNameLst>
                                      </p:cBhvr>
                                      <p:to>
                                        <p:strVal val="visible"/>
                                      </p:to>
                                    </p:set>
                                    <p:animEffect transition="in" filter="fade">
                                      <p:cBhvr>
                                        <p:cTn id="18" dur="500"/>
                                        <p:tgtEl>
                                          <p:spTgt spid="4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8"/>
                                        </p:tgtEl>
                                        <p:attrNameLst>
                                          <p:attrName>style.visibility</p:attrName>
                                        </p:attrNameLst>
                                      </p:cBhvr>
                                      <p:to>
                                        <p:strVal val="visible"/>
                                      </p:to>
                                    </p:set>
                                    <p:animEffect transition="in" filter="fade">
                                      <p:cBhvr>
                                        <p:cTn id="23" dur="500"/>
                                        <p:tgtEl>
                                          <p:spTgt spid="468"/>
                                        </p:tgtEl>
                                      </p:cBhvr>
                                    </p:animEffect>
                                  </p:childTnLst>
                                </p:cTn>
                              </p:par>
                              <p:par>
                                <p:cTn id="24" presetID="10" presetClass="entr" presetSubtype="0" fill="hold" nodeType="withEffect">
                                  <p:stCondLst>
                                    <p:cond delay="0"/>
                                  </p:stCondLst>
                                  <p:childTnLst>
                                    <p:set>
                                      <p:cBhvr>
                                        <p:cTn id="25" dur="1" fill="hold">
                                          <p:stCondLst>
                                            <p:cond delay="0"/>
                                          </p:stCondLst>
                                        </p:cTn>
                                        <p:tgtEl>
                                          <p:spTgt spid="475"/>
                                        </p:tgtEl>
                                        <p:attrNameLst>
                                          <p:attrName>style.visibility</p:attrName>
                                        </p:attrNameLst>
                                      </p:cBhvr>
                                      <p:to>
                                        <p:strVal val="visible"/>
                                      </p:to>
                                    </p:set>
                                    <p:animEffect transition="in" filter="fade">
                                      <p:cBhvr>
                                        <p:cTn id="26"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p:bldP spid="467" grpId="0"/>
      <p:bldP spid="4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38200" y="365125"/>
            <a:ext cx="10515600" cy="1020600"/>
          </a:xfrm>
          <a:prstGeom prst="rect">
            <a:avLst/>
          </a:prstGeom>
        </p:spPr>
        <p:txBody>
          <a:bodyPr wrap="square" lIns="91425" tIns="91425" rIns="91425" bIns="91425" anchor="ctr" anchorCtr="0">
            <a:noAutofit/>
          </a:bodyPr>
          <a:lstStyle/>
          <a:p>
            <a:pPr lvl="0">
              <a:spcBef>
                <a:spcPts val="0"/>
              </a:spcBef>
              <a:buNone/>
            </a:pPr>
            <a:r>
              <a:rPr lang="en-US" dirty="0"/>
              <a:t>Goals and Objectives</a:t>
            </a:r>
          </a:p>
        </p:txBody>
      </p:sp>
      <p:sp>
        <p:nvSpPr>
          <p:cNvPr id="121" name="Shape 121"/>
          <p:cNvSpPr txBox="1">
            <a:spLocks noGrp="1"/>
          </p:cNvSpPr>
          <p:nvPr>
            <p:ph type="body" idx="1"/>
          </p:nvPr>
        </p:nvSpPr>
        <p:spPr>
          <a:xfrm>
            <a:off x="838200" y="1303840"/>
            <a:ext cx="10973586" cy="4650600"/>
          </a:xfrm>
          <a:prstGeom prst="rect">
            <a:avLst/>
          </a:prstGeom>
        </p:spPr>
        <p:txBody>
          <a:bodyPr wrap="square" lIns="91425" tIns="91425" rIns="91425" bIns="91425" anchor="t" anchorCtr="0">
            <a:noAutofit/>
          </a:bodyPr>
          <a:lstStyle/>
          <a:p>
            <a:pPr marL="457200" lvl="0" indent="-228600" rtl="0">
              <a:lnSpc>
                <a:spcPct val="100000"/>
              </a:lnSpc>
              <a:spcBef>
                <a:spcPts val="0"/>
              </a:spcBef>
            </a:pPr>
            <a:r>
              <a:rPr lang="en-US" sz="3000" dirty="0"/>
              <a:t>Understand the </a:t>
            </a:r>
            <a:r>
              <a:rPr lang="en-US" sz="3000" b="1" dirty="0"/>
              <a:t>article submission process for grant compliance</a:t>
            </a:r>
          </a:p>
          <a:p>
            <a:pPr marL="914400" lvl="1" indent="-228600" rtl="0">
              <a:lnSpc>
                <a:spcPct val="100000"/>
              </a:lnSpc>
              <a:spcBef>
                <a:spcPts val="0"/>
              </a:spcBef>
            </a:pPr>
            <a:r>
              <a:rPr lang="en-US" sz="3000" dirty="0"/>
              <a:t>Following a presentation about the NIH mandate for grant related manuscripts, participants will </a:t>
            </a:r>
            <a:r>
              <a:rPr lang="en-US" sz="3000" b="1" dirty="0"/>
              <a:t>understand the requirements for author manuscripts and know which publications require a PMCID</a:t>
            </a:r>
          </a:p>
          <a:p>
            <a:pPr marL="914400" lvl="1" indent="-228600" rtl="0">
              <a:lnSpc>
                <a:spcPct val="100000"/>
              </a:lnSpc>
              <a:spcBef>
                <a:spcPts val="0"/>
              </a:spcBef>
            </a:pPr>
            <a:endParaRPr lang="en-US" sz="3000" dirty="0"/>
          </a:p>
          <a:p>
            <a:pPr marL="914400" lvl="1" indent="-228600" rtl="0">
              <a:lnSpc>
                <a:spcPct val="100000"/>
              </a:lnSpc>
              <a:spcBef>
                <a:spcPts val="0"/>
              </a:spcBef>
            </a:pPr>
            <a:r>
              <a:rPr lang="en-US" sz="3000" dirty="0"/>
              <a:t>Following a live demonstration, participants will gain knowledge of how </a:t>
            </a:r>
            <a:r>
              <a:rPr lang="en-US" sz="3000" b="1" dirty="0"/>
              <a:t>My NCBI &amp; My Bibliography </a:t>
            </a:r>
            <a:r>
              <a:rPr lang="en-US" sz="3000" dirty="0"/>
              <a:t>work together with eRA Commons, and understand how to use these tools to </a:t>
            </a:r>
            <a:r>
              <a:rPr lang="en-US" sz="3000" b="1" dirty="0"/>
              <a:t>manage compliance </a:t>
            </a:r>
            <a:r>
              <a:rPr lang="en-US" sz="3000" dirty="0"/>
              <a:t>with grant submissions and interim reporting</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500"/>
                                        <p:tgtEl>
                                          <p:spTgt spid="1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1">
                                            <p:txEl>
                                              <p:pRg st="1" end="1"/>
                                            </p:txEl>
                                          </p:spTgt>
                                        </p:tgtEl>
                                        <p:attrNameLst>
                                          <p:attrName>style.visibility</p:attrName>
                                        </p:attrNameLst>
                                      </p:cBhvr>
                                      <p:to>
                                        <p:strVal val="visible"/>
                                      </p:to>
                                    </p:set>
                                    <p:animEffect transition="in" filter="fade">
                                      <p:cBhvr>
                                        <p:cTn id="10" dur="500"/>
                                        <p:tgtEl>
                                          <p:spTgt spid="12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
                                            <p:txEl>
                                              <p:pRg st="3" end="3"/>
                                            </p:txEl>
                                          </p:spTgt>
                                        </p:tgtEl>
                                        <p:attrNameLst>
                                          <p:attrName>style.visibility</p:attrName>
                                        </p:attrNameLst>
                                      </p:cBhvr>
                                      <p:to>
                                        <p:strVal val="visible"/>
                                      </p:to>
                                    </p:set>
                                    <p:animEffect transition="in" filter="fade">
                                      <p:cBhvr>
                                        <p:cTn id="15" dur="500"/>
                                        <p:tgtEl>
                                          <p:spTgt spid="1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4" y="19050"/>
            <a:ext cx="9144000" cy="6858000"/>
          </a:xfrm>
          <a:prstGeom prst="rect">
            <a:avLst/>
          </a:prstGeom>
        </p:spPr>
      </p:pic>
      <p:sp>
        <p:nvSpPr>
          <p:cNvPr id="463" name="Shape 46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888888"/>
                </a:solidFill>
                <a:latin typeface="Calibri"/>
                <a:ea typeface="Calibri"/>
                <a:cs typeface="Calibri"/>
                <a:sym typeface="Calibri"/>
              </a:rPr>
              <a:t>40</a:t>
            </a:fld>
            <a:endParaRPr lang="en-US" sz="2000">
              <a:solidFill>
                <a:srgbClr val="888888"/>
              </a:solidFill>
              <a:latin typeface="Calibri"/>
              <a:ea typeface="Calibri"/>
              <a:cs typeface="Calibri"/>
              <a:sym typeface="Calibri"/>
            </a:endParaRPr>
          </a:p>
        </p:txBody>
      </p:sp>
      <p:sp>
        <p:nvSpPr>
          <p:cNvPr id="464" name="Shape 464"/>
          <p:cNvSpPr txBox="1"/>
          <p:nvPr/>
        </p:nvSpPr>
        <p:spPr>
          <a:xfrm>
            <a:off x="9291061" y="82203"/>
            <a:ext cx="2617791" cy="1007100"/>
          </a:xfrm>
          <a:prstGeom prst="rect">
            <a:avLst/>
          </a:prstGeom>
          <a:noFill/>
          <a:ln>
            <a:noFill/>
          </a:ln>
        </p:spPr>
        <p:txBody>
          <a:bodyPr wrap="square" lIns="91425" tIns="91425" rIns="91425" bIns="91425" anchor="t" anchorCtr="0">
            <a:noAutofit/>
          </a:bodyPr>
          <a:lstStyle/>
          <a:p>
            <a:pPr lvl="0">
              <a:spcBef>
                <a:spcPts val="0"/>
              </a:spcBef>
              <a:buNone/>
            </a:pPr>
            <a:r>
              <a:rPr lang="en-US" sz="2000" dirty="0">
                <a:latin typeface="Calibri" panose="020F0502020204030204" pitchFamily="34" charset="0"/>
                <a:cs typeface="Calibri" panose="020F0502020204030204" pitchFamily="34" charset="0"/>
              </a:rPr>
              <a:t>Associate with RPPR - defaulted to YES</a:t>
            </a:r>
          </a:p>
        </p:txBody>
      </p:sp>
      <p:sp>
        <p:nvSpPr>
          <p:cNvPr id="466" name="Shape 466"/>
          <p:cNvSpPr txBox="1"/>
          <p:nvPr/>
        </p:nvSpPr>
        <p:spPr>
          <a:xfrm>
            <a:off x="9291061" y="4729012"/>
            <a:ext cx="2812955" cy="1809900"/>
          </a:xfrm>
          <a:prstGeom prst="rect">
            <a:avLst/>
          </a:prstGeom>
          <a:noFill/>
          <a:ln>
            <a:noFill/>
          </a:ln>
        </p:spPr>
        <p:txBody>
          <a:bodyPr wrap="square" lIns="91425" tIns="91425" rIns="91425" bIns="91425" anchor="t" anchorCtr="0">
            <a:noAutofit/>
          </a:bodyPr>
          <a:lstStyle/>
          <a:p>
            <a:r>
              <a:rPr lang="en-US" sz="2000" b="1" dirty="0">
                <a:latin typeface="Calibri" panose="020F0502020204030204" pitchFamily="34" charset="0"/>
                <a:cs typeface="Calibri" panose="020F0502020204030204" pitchFamily="34" charset="0"/>
              </a:rPr>
              <a:t>Compliance</a:t>
            </a:r>
            <a:r>
              <a:rPr lang="en-US" sz="2000" dirty="0">
                <a:latin typeface="Calibri" panose="020F0502020204030204" pitchFamily="34" charset="0"/>
                <a:cs typeface="Calibri" panose="020F0502020204030204" pitchFamily="34" charset="0"/>
              </a:rPr>
              <a:t> is drawn from My NCBI:</a:t>
            </a:r>
          </a:p>
          <a:p>
            <a:r>
              <a:rPr lang="en-US" sz="2000" dirty="0">
                <a:latin typeface="Calibri" panose="020F0502020204030204" pitchFamily="34" charset="0"/>
                <a:cs typeface="Calibri" panose="020F0502020204030204" pitchFamily="34" charset="0"/>
              </a:rPr>
              <a:t>Non-compliant pubs can not be corrected in the RPPR, only in </a:t>
            </a:r>
            <a:r>
              <a:rPr lang="en-US" sz="2000" dirty="0" err="1">
                <a:latin typeface="Calibri" panose="020F0502020204030204" pitchFamily="34" charset="0"/>
                <a:cs typeface="Calibri" panose="020F0502020204030204" pitchFamily="34" charset="0"/>
              </a:rPr>
              <a:t>MyNCBI</a:t>
            </a:r>
            <a:endParaRPr lang="en-US" sz="2000" dirty="0">
              <a:latin typeface="Calibri" panose="020F0502020204030204" pitchFamily="34" charset="0"/>
              <a:cs typeface="Calibri" panose="020F0502020204030204" pitchFamily="34" charset="0"/>
            </a:endParaRPr>
          </a:p>
          <a:p>
            <a:pPr lvl="0" rtl="0">
              <a:spcBef>
                <a:spcPts val="0"/>
              </a:spcBef>
              <a:buNone/>
            </a:pPr>
            <a:endParaRPr lang="en-US" sz="2000" dirty="0">
              <a:latin typeface="Calibri" panose="020F0502020204030204" pitchFamily="34" charset="0"/>
              <a:cs typeface="Calibri" panose="020F0502020204030204" pitchFamily="34" charset="0"/>
            </a:endParaRPr>
          </a:p>
        </p:txBody>
      </p:sp>
      <p:cxnSp>
        <p:nvCxnSpPr>
          <p:cNvPr id="471" name="Shape 471"/>
          <p:cNvCxnSpPr/>
          <p:nvPr/>
        </p:nvCxnSpPr>
        <p:spPr>
          <a:xfrm flipH="1">
            <a:off x="653125" y="705525"/>
            <a:ext cx="837600" cy="336300"/>
          </a:xfrm>
          <a:prstGeom prst="straightConnector1">
            <a:avLst/>
          </a:prstGeom>
          <a:noFill/>
          <a:ln w="19050" cap="flat" cmpd="sng">
            <a:solidFill>
              <a:srgbClr val="FF0000"/>
            </a:solidFill>
            <a:prstDash val="solid"/>
            <a:miter lim="800000"/>
            <a:headEnd type="none" w="med" len="med"/>
            <a:tailEnd type="triangle" w="lg" len="lg"/>
          </a:ln>
        </p:spPr>
      </p:cxnSp>
      <p:cxnSp>
        <p:nvCxnSpPr>
          <p:cNvPr id="472" name="Shape 472"/>
          <p:cNvCxnSpPr/>
          <p:nvPr/>
        </p:nvCxnSpPr>
        <p:spPr>
          <a:xfrm flipH="1">
            <a:off x="1713550" y="705525"/>
            <a:ext cx="837600" cy="336300"/>
          </a:xfrm>
          <a:prstGeom prst="straightConnector1">
            <a:avLst/>
          </a:prstGeom>
          <a:noFill/>
          <a:ln w="19050" cap="flat" cmpd="sng">
            <a:solidFill>
              <a:srgbClr val="FF0000"/>
            </a:solidFill>
            <a:prstDash val="solid"/>
            <a:miter lim="800000"/>
            <a:headEnd type="none" w="med" len="med"/>
            <a:tailEnd type="triangle" w="lg" len="lg"/>
          </a:ln>
        </p:spPr>
      </p:cxnSp>
      <p:sp>
        <p:nvSpPr>
          <p:cNvPr id="2" name="Rectangle 1">
            <a:extLst>
              <a:ext uri="{FF2B5EF4-FFF2-40B4-BE49-F238E27FC236}">
                <a16:creationId xmlns:a16="http://schemas.microsoft.com/office/drawing/2014/main" xmlns="" id="{FD13933C-D679-438C-9034-AA649FFAB950}"/>
              </a:ext>
            </a:extLst>
          </p:cNvPr>
          <p:cNvSpPr/>
          <p:nvPr/>
        </p:nvSpPr>
        <p:spPr>
          <a:xfrm>
            <a:off x="9291061" y="1016332"/>
            <a:ext cx="2812954" cy="3785652"/>
          </a:xfrm>
          <a:prstGeom prst="rect">
            <a:avLst/>
          </a:prstGeom>
        </p:spPr>
        <p:txBody>
          <a:bodyPr wrap="square">
            <a:spAutoFit/>
          </a:bodyPr>
          <a:lstStyle/>
          <a:p>
            <a:r>
              <a:rPr lang="en-US" sz="2000" b="1" dirty="0">
                <a:latin typeface="Calibri" panose="020F0502020204030204" pitchFamily="34" charset="0"/>
                <a:cs typeface="Calibri" panose="020F0502020204030204" pitchFamily="34" charset="0"/>
              </a:rPr>
              <a:t>Important things to remember:</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a publication is </a:t>
            </a:r>
            <a:r>
              <a:rPr lang="en-US" sz="2000" b="1" dirty="0">
                <a:latin typeface="Calibri" panose="020F0502020204030204" pitchFamily="34" charset="0"/>
                <a:cs typeface="Calibri" panose="020F0502020204030204" pitchFamily="34" charset="0"/>
              </a:rPr>
              <a:t>not</a:t>
            </a:r>
            <a:r>
              <a:rPr lang="en-US" sz="2000" dirty="0">
                <a:latin typeface="Calibri" panose="020F0502020204030204" pitchFamily="34" charset="0"/>
                <a:cs typeface="Calibri" panose="020F0502020204030204" pitchFamily="34" charset="0"/>
              </a:rPr>
              <a:t> in My NCBI, will not appear</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a pub is missing it must be added to My NCBI to appear in list</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After adding the publication, it will become available to choose in the RPPR</a:t>
            </a:r>
          </a:p>
        </p:txBody>
      </p:sp>
    </p:spTree>
    <p:extLst>
      <p:ext uri="{BB962C8B-B14F-4D97-AF65-F5344CB8AC3E}">
        <p14:creationId xmlns:p14="http://schemas.microsoft.com/office/powerpoint/2010/main" val="174212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500"/>
                                        <p:tgtEl>
                                          <p:spTgt spid="464"/>
                                        </p:tgtEl>
                                      </p:cBhvr>
                                    </p:animEffect>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par>
                                <p:cTn id="11" presetID="10" presetClass="entr" presetSubtype="0" fill="hold" nodeType="withEffect">
                                  <p:stCondLst>
                                    <p:cond delay="0"/>
                                  </p:stCondLst>
                                  <p:childTnLst>
                                    <p:set>
                                      <p:cBhvr>
                                        <p:cTn id="12" dur="1" fill="hold">
                                          <p:stCondLst>
                                            <p:cond delay="0"/>
                                          </p:stCondLst>
                                        </p:cTn>
                                        <p:tgtEl>
                                          <p:spTgt spid="472"/>
                                        </p:tgtEl>
                                        <p:attrNameLst>
                                          <p:attrName>style.visibility</p:attrName>
                                        </p:attrNameLst>
                                      </p:cBhvr>
                                      <p:to>
                                        <p:strVal val="visible"/>
                                      </p:to>
                                    </p:set>
                                    <p:animEffect transition="in" filter="fade">
                                      <p:cBhvr>
                                        <p:cTn id="13" dur="500"/>
                                        <p:tgtEl>
                                          <p:spTgt spid="4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66"/>
                                        </p:tgtEl>
                                        <p:attrNameLst>
                                          <p:attrName>style.visibility</p:attrName>
                                        </p:attrNameLst>
                                      </p:cBhvr>
                                      <p:to>
                                        <p:strVal val="visible"/>
                                      </p:to>
                                    </p:set>
                                    <p:animEffect transition="in" filter="fade">
                                      <p:cBhvr>
                                        <p:cTn id="36" dur="5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p:bldP spid="4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78255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dirty="0"/>
              <a:t>Managing Compliance in </a:t>
            </a:r>
            <a:r>
              <a:rPr lang="en-US" dirty="0" err="1"/>
              <a:t>MyNCBI</a:t>
            </a:r>
            <a:endParaRPr lang="en-US" dirty="0"/>
          </a:p>
        </p:txBody>
      </p:sp>
      <p:sp>
        <p:nvSpPr>
          <p:cNvPr id="495" name="Shape 495"/>
          <p:cNvSpPr txBox="1">
            <a:spLocks noGrp="1"/>
          </p:cNvSpPr>
          <p:nvPr>
            <p:ph type="body" idx="1"/>
          </p:nvPr>
        </p:nvSpPr>
        <p:spPr>
          <a:xfrm>
            <a:off x="4300050" y="1423703"/>
            <a:ext cx="7818600" cy="4650600"/>
          </a:xfrm>
          <a:prstGeom prst="rect">
            <a:avLst/>
          </a:prstGeom>
          <a:noFill/>
          <a:ln>
            <a:noFill/>
          </a:ln>
        </p:spPr>
        <p:txBody>
          <a:bodyPr wrap="square" lIns="91425" tIns="45700" rIns="91425" bIns="45700" anchor="t" anchorCtr="0">
            <a:noAutofit/>
          </a:bodyPr>
          <a:lstStyle/>
          <a:p>
            <a:pPr marL="457200" indent="-228600">
              <a:lnSpc>
                <a:spcPct val="100000"/>
              </a:lnSpc>
              <a:spcBef>
                <a:spcPts val="0"/>
              </a:spcBef>
              <a:buClr>
                <a:srgbClr val="000000"/>
              </a:buClr>
            </a:pPr>
            <a:r>
              <a:rPr lang="en-US" dirty="0">
                <a:solidFill>
                  <a:srgbClr val="000000"/>
                </a:solidFill>
              </a:rPr>
              <a:t>RPPR </a:t>
            </a:r>
            <a:r>
              <a:rPr lang="en-US" b="1" i="1" dirty="0">
                <a:solidFill>
                  <a:srgbClr val="000000"/>
                </a:solidFill>
              </a:rPr>
              <a:t>can still be submitted</a:t>
            </a:r>
            <a:r>
              <a:rPr lang="en-US" dirty="0">
                <a:solidFill>
                  <a:srgbClr val="000000"/>
                </a:solidFill>
              </a:rPr>
              <a:t> with noncompliant pubs, </a:t>
            </a:r>
            <a:r>
              <a:rPr lang="en-US" i="1" dirty="0">
                <a:solidFill>
                  <a:srgbClr val="000000"/>
                </a:solidFill>
              </a:rPr>
              <a:t>however</a:t>
            </a:r>
            <a:r>
              <a:rPr lang="en-US" dirty="0">
                <a:solidFill>
                  <a:srgbClr val="000000"/>
                </a:solidFill>
              </a:rPr>
              <a:t> NIH will not issue the next year of funding until all publications are compliant </a:t>
            </a:r>
          </a:p>
          <a:p>
            <a:pPr marL="457200" lvl="0" indent="0" rtl="0">
              <a:lnSpc>
                <a:spcPct val="100000"/>
              </a:lnSpc>
              <a:spcBef>
                <a:spcPts val="0"/>
              </a:spcBef>
              <a:buNone/>
            </a:pPr>
            <a:endParaRPr dirty="0">
              <a:solidFill>
                <a:srgbClr val="000000"/>
              </a:solidFill>
            </a:endParaRPr>
          </a:p>
          <a:p>
            <a:pPr marL="457200" lvl="0" indent="-406400" rtl="0">
              <a:lnSpc>
                <a:spcPct val="100000"/>
              </a:lnSpc>
              <a:spcBef>
                <a:spcPts val="0"/>
              </a:spcBef>
              <a:buClr>
                <a:srgbClr val="000000"/>
              </a:buClr>
              <a:buSzPct val="100000"/>
            </a:pPr>
            <a:r>
              <a:rPr lang="en-US" dirty="0">
                <a:solidFill>
                  <a:srgbClr val="000000"/>
                </a:solidFill>
              </a:rPr>
              <a:t>Grantee is responsible for compliance  </a:t>
            </a:r>
          </a:p>
          <a:p>
            <a:pPr marL="0" lvl="0" indent="0" rtl="0">
              <a:lnSpc>
                <a:spcPct val="100000"/>
              </a:lnSpc>
              <a:spcBef>
                <a:spcPts val="0"/>
              </a:spcBef>
              <a:buNone/>
            </a:pPr>
            <a:endParaRPr dirty="0">
              <a:solidFill>
                <a:srgbClr val="000000"/>
              </a:solidFill>
            </a:endParaRPr>
          </a:p>
          <a:p>
            <a:pPr marL="457200" lvl="0" indent="-406400" rtl="0">
              <a:lnSpc>
                <a:spcPct val="100000"/>
              </a:lnSpc>
              <a:spcBef>
                <a:spcPts val="0"/>
              </a:spcBef>
              <a:buSzPct val="100000"/>
            </a:pPr>
            <a:r>
              <a:rPr lang="en-US" dirty="0"/>
              <a:t>Can take weeks to bring publications to compliance</a:t>
            </a:r>
          </a:p>
        </p:txBody>
      </p:sp>
      <p:sp>
        <p:nvSpPr>
          <p:cNvPr id="496" name="Shape 49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41</a:t>
            </a:fld>
            <a:endParaRPr lang="en-US" sz="1200">
              <a:solidFill>
                <a:srgbClr val="888888"/>
              </a:solidFill>
              <a:latin typeface="Calibri"/>
              <a:ea typeface="Calibri"/>
              <a:cs typeface="Calibri"/>
              <a:sym typeface="Calibri"/>
            </a:endParaRPr>
          </a:p>
        </p:txBody>
      </p:sp>
      <p:sp>
        <p:nvSpPr>
          <p:cNvPr id="497" name="Shape 497"/>
          <p:cNvSpPr txBox="1">
            <a:spLocks noGrp="1"/>
          </p:cNvSpPr>
          <p:nvPr>
            <p:ph type="body" idx="1"/>
          </p:nvPr>
        </p:nvSpPr>
        <p:spPr>
          <a:xfrm>
            <a:off x="782550" y="1423703"/>
            <a:ext cx="3915910" cy="4650600"/>
          </a:xfrm>
          <a:prstGeom prst="rect">
            <a:avLst/>
          </a:prstGeom>
          <a:noFill/>
          <a:ln>
            <a:noFill/>
          </a:ln>
        </p:spPr>
        <p:txBody>
          <a:bodyPr wrap="square" lIns="91425" tIns="45700" rIns="91425" bIns="45700" anchor="t" anchorCtr="0">
            <a:noAutofit/>
          </a:bodyPr>
          <a:lstStyle/>
          <a:p>
            <a:pPr marL="457200" marR="0" lvl="0" indent="0" algn="l" rtl="0">
              <a:lnSpc>
                <a:spcPct val="90000"/>
              </a:lnSpc>
              <a:spcBef>
                <a:spcPts val="0"/>
              </a:spcBef>
              <a:buNone/>
            </a:pPr>
            <a:r>
              <a:rPr lang="en-US" dirty="0"/>
              <a:t>  Non-compliant</a:t>
            </a:r>
          </a:p>
          <a:p>
            <a:pPr marL="457200" marR="0" lvl="0" indent="0" algn="l" rtl="0">
              <a:lnSpc>
                <a:spcPct val="90000"/>
              </a:lnSpc>
              <a:spcBef>
                <a:spcPts val="0"/>
              </a:spcBef>
              <a:buNone/>
            </a:pPr>
            <a:endParaRPr dirty="0"/>
          </a:p>
          <a:p>
            <a:pPr marL="0" marR="0" lvl="0" indent="457200" algn="l" rtl="0">
              <a:lnSpc>
                <a:spcPct val="90000"/>
              </a:lnSpc>
              <a:spcBef>
                <a:spcPts val="0"/>
              </a:spcBef>
              <a:buNone/>
            </a:pPr>
            <a:r>
              <a:rPr lang="en-US" dirty="0"/>
              <a:t>  In Process</a:t>
            </a:r>
          </a:p>
          <a:p>
            <a:pPr marL="0" marR="0" lvl="0" indent="457200" algn="l" rtl="0">
              <a:lnSpc>
                <a:spcPct val="90000"/>
              </a:lnSpc>
              <a:spcBef>
                <a:spcPts val="0"/>
              </a:spcBef>
              <a:buNone/>
            </a:pPr>
            <a:endParaRPr dirty="0"/>
          </a:p>
          <a:p>
            <a:pPr marL="0" marR="0" lvl="0" indent="0" algn="l" rtl="0">
              <a:lnSpc>
                <a:spcPct val="90000"/>
              </a:lnSpc>
              <a:spcBef>
                <a:spcPts val="0"/>
              </a:spcBef>
              <a:buNone/>
            </a:pPr>
            <a:r>
              <a:rPr lang="en-US" dirty="0"/>
              <a:t>       Compliant</a:t>
            </a:r>
          </a:p>
          <a:p>
            <a:pPr marL="0" marR="0" lvl="0" indent="0" algn="l" rtl="0">
              <a:lnSpc>
                <a:spcPct val="90000"/>
              </a:lnSpc>
              <a:spcBef>
                <a:spcPts val="0"/>
              </a:spcBef>
              <a:buNone/>
            </a:pPr>
            <a:r>
              <a:rPr lang="en-US" dirty="0"/>
              <a:t>	</a:t>
            </a:r>
          </a:p>
          <a:p>
            <a:pPr marL="0" marR="0" lvl="0" indent="0" algn="l" rtl="0">
              <a:lnSpc>
                <a:spcPct val="90000"/>
              </a:lnSpc>
              <a:spcBef>
                <a:spcPts val="0"/>
              </a:spcBef>
              <a:buNone/>
            </a:pPr>
            <a:r>
              <a:rPr lang="en-US" dirty="0"/>
              <a:t>       Unknown Status</a:t>
            </a:r>
          </a:p>
        </p:txBody>
      </p:sp>
      <p:sp>
        <p:nvSpPr>
          <p:cNvPr id="498" name="Shape 498"/>
          <p:cNvSpPr/>
          <p:nvPr/>
        </p:nvSpPr>
        <p:spPr>
          <a:xfrm>
            <a:off x="861002" y="2402349"/>
            <a:ext cx="413400" cy="365100"/>
          </a:xfrm>
          <a:prstGeom prst="ellipse">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99" name="Shape 499"/>
          <p:cNvSpPr/>
          <p:nvPr/>
        </p:nvSpPr>
        <p:spPr>
          <a:xfrm>
            <a:off x="893850" y="3239805"/>
            <a:ext cx="413400" cy="365100"/>
          </a:xfrm>
          <a:prstGeom prst="ellipse">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500" name="Shape 500"/>
          <p:cNvPicPr preferRelativeResize="0"/>
          <p:nvPr/>
        </p:nvPicPr>
        <p:blipFill>
          <a:blip r:embed="rId3">
            <a:alphaModFix/>
          </a:blip>
          <a:stretch>
            <a:fillRect/>
          </a:stretch>
        </p:blipFill>
        <p:spPr>
          <a:xfrm>
            <a:off x="872781" y="4077261"/>
            <a:ext cx="469050" cy="456373"/>
          </a:xfrm>
          <a:prstGeom prst="rect">
            <a:avLst/>
          </a:prstGeom>
          <a:noFill/>
          <a:ln>
            <a:noFill/>
          </a:ln>
        </p:spPr>
      </p:pic>
      <p:pic>
        <p:nvPicPr>
          <p:cNvPr id="501" name="Shape 501"/>
          <p:cNvPicPr preferRelativeResize="0"/>
          <p:nvPr/>
        </p:nvPicPr>
        <p:blipFill>
          <a:blip r:embed="rId4">
            <a:alphaModFix/>
          </a:blip>
          <a:stretch>
            <a:fillRect/>
          </a:stretch>
        </p:blipFill>
        <p:spPr>
          <a:xfrm>
            <a:off x="810375" y="1460943"/>
            <a:ext cx="469050" cy="469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xEl>
                                              <p:pRg st="0" end="0"/>
                                            </p:txEl>
                                          </p:spTgt>
                                        </p:tgtEl>
                                        <p:attrNameLst>
                                          <p:attrName>style.visibility</p:attrName>
                                        </p:attrNameLst>
                                      </p:cBhvr>
                                      <p:to>
                                        <p:strVal val="visible"/>
                                      </p:to>
                                    </p:set>
                                    <p:animEffect transition="in" filter="fade">
                                      <p:cBhvr>
                                        <p:cTn id="7" dur="500"/>
                                        <p:tgtEl>
                                          <p:spTgt spid="4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xEl>
                                              <p:pRg st="2" end="2"/>
                                            </p:txEl>
                                          </p:spTgt>
                                        </p:tgtEl>
                                        <p:attrNameLst>
                                          <p:attrName>style.visibility</p:attrName>
                                        </p:attrNameLst>
                                      </p:cBhvr>
                                      <p:to>
                                        <p:strVal val="visible"/>
                                      </p:to>
                                    </p:set>
                                    <p:animEffect transition="in" filter="fade">
                                      <p:cBhvr>
                                        <p:cTn id="12" dur="500"/>
                                        <p:tgtEl>
                                          <p:spTgt spid="4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5">
                                            <p:txEl>
                                              <p:pRg st="4" end="4"/>
                                            </p:txEl>
                                          </p:spTgt>
                                        </p:tgtEl>
                                        <p:attrNameLst>
                                          <p:attrName>style.visibility</p:attrName>
                                        </p:attrNameLst>
                                      </p:cBhvr>
                                      <p:to>
                                        <p:strVal val="visible"/>
                                      </p:to>
                                    </p:set>
                                    <p:animEffect transition="in" filter="fade">
                                      <p:cBhvr>
                                        <p:cTn id="17" dur="500"/>
                                        <p:tgtEl>
                                          <p:spTgt spid="4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637722" y="155459"/>
            <a:ext cx="10687656" cy="874691"/>
          </a:xfrm>
          <a:prstGeom prst="rect">
            <a:avLst/>
          </a:prstGeom>
          <a:noFill/>
          <a:ln>
            <a:noFill/>
          </a:ln>
        </p:spPr>
        <p:txBody>
          <a:bodyPr wrap="square" lIns="91425" tIns="45700" rIns="91425" bIns="45700" anchor="ctr" anchorCtr="0">
            <a:noAutofit/>
          </a:bodyPr>
          <a:lstStyle/>
          <a:p>
            <a:pPr lvl="0">
              <a:buSzPct val="25000"/>
            </a:pPr>
            <a:r>
              <a:rPr lang="en-US" dirty="0"/>
              <a:t>How to respond to a PRAM</a:t>
            </a:r>
          </a:p>
        </p:txBody>
      </p:sp>
      <p:sp>
        <p:nvSpPr>
          <p:cNvPr id="481" name="Shape 481"/>
          <p:cNvSpPr txBox="1">
            <a:spLocks noGrp="1"/>
          </p:cNvSpPr>
          <p:nvPr>
            <p:ph type="body" idx="1"/>
          </p:nvPr>
        </p:nvSpPr>
        <p:spPr>
          <a:xfrm>
            <a:off x="637722" y="1030150"/>
            <a:ext cx="11097078" cy="5691300"/>
          </a:xfrm>
          <a:prstGeom prst="rect">
            <a:avLst/>
          </a:prstGeom>
          <a:noFill/>
          <a:ln>
            <a:noFill/>
          </a:ln>
        </p:spPr>
        <p:txBody>
          <a:bodyPr wrap="square" lIns="91425" tIns="45700" rIns="91425" bIns="45700" anchor="t" anchorCtr="0">
            <a:noAutofit/>
          </a:bodyPr>
          <a:lstStyle/>
          <a:p>
            <a:pPr marL="25400" indent="0">
              <a:lnSpc>
                <a:spcPct val="100000"/>
              </a:lnSpc>
              <a:spcBef>
                <a:spcPts val="0"/>
              </a:spcBef>
              <a:buNone/>
            </a:pPr>
            <a:r>
              <a:rPr lang="en-US" sz="3600" dirty="0"/>
              <a:t>What happens if you submit an RPPR with noncompliant publications?</a:t>
            </a:r>
          </a:p>
          <a:p>
            <a:pPr marL="914400" lvl="1" indent="-431800">
              <a:lnSpc>
                <a:spcPct val="100000"/>
              </a:lnSpc>
              <a:spcBef>
                <a:spcPts val="0"/>
              </a:spcBef>
            </a:pPr>
            <a:r>
              <a:rPr lang="en-US" dirty="0"/>
              <a:t>Auto email - </a:t>
            </a:r>
            <a:r>
              <a:rPr lang="en-US" b="1" dirty="0"/>
              <a:t>Progress Report Additional Materials </a:t>
            </a:r>
            <a:r>
              <a:rPr lang="en-US" dirty="0"/>
              <a:t>(PRAM) sent to PI </a:t>
            </a:r>
          </a:p>
          <a:p>
            <a:pPr marL="914400" lvl="1" indent="-431800">
              <a:lnSpc>
                <a:spcPct val="100000"/>
              </a:lnSpc>
              <a:spcBef>
                <a:spcPts val="0"/>
              </a:spcBef>
            </a:pPr>
            <a:r>
              <a:rPr lang="en-US" dirty="0"/>
              <a:t>PI initiate action in eRA Commons</a:t>
            </a:r>
          </a:p>
          <a:p>
            <a:pPr marL="1371600" lvl="2" indent="-431800">
              <a:lnSpc>
                <a:spcPct val="100000"/>
              </a:lnSpc>
              <a:spcBef>
                <a:spcPts val="0"/>
              </a:spcBef>
            </a:pPr>
            <a:r>
              <a:rPr lang="en-US" sz="2800" dirty="0"/>
              <a:t>Search grants, click on </a:t>
            </a:r>
            <a:r>
              <a:rPr lang="en-US" sz="2800" dirty="0">
                <a:hlinkClick r:id="rId3" action="ppaction://hlinkfile"/>
              </a:rPr>
              <a:t>Public Access PRAM</a:t>
            </a:r>
            <a:r>
              <a:rPr lang="en-US" sz="2800" dirty="0"/>
              <a:t> under Actions</a:t>
            </a:r>
          </a:p>
          <a:p>
            <a:pPr marL="457200" indent="-431800">
              <a:lnSpc>
                <a:spcPct val="100000"/>
              </a:lnSpc>
              <a:spcBef>
                <a:spcPts val="0"/>
              </a:spcBef>
            </a:pPr>
            <a:endParaRPr lang="en-US" sz="3600" dirty="0"/>
          </a:p>
          <a:p>
            <a:pPr marL="1371600" marR="0" lvl="2" indent="-406400" algn="l" rtl="0">
              <a:lnSpc>
                <a:spcPct val="100000"/>
              </a:lnSpc>
              <a:spcBef>
                <a:spcPts val="0"/>
              </a:spcBef>
              <a:buSzPct val="100000"/>
            </a:pPr>
            <a:endParaRPr lang="en-US" sz="2800" dirty="0"/>
          </a:p>
        </p:txBody>
      </p:sp>
      <p:sp>
        <p:nvSpPr>
          <p:cNvPr id="482" name="Shape 482"/>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42</a:t>
            </a:fld>
            <a:endParaRPr lang="en-US" sz="1200">
              <a:solidFill>
                <a:srgbClr val="888888"/>
              </a:solidFill>
              <a:latin typeface="Calibri"/>
              <a:ea typeface="Calibri"/>
              <a:cs typeface="Calibri"/>
              <a:sym typeface="Calibri"/>
            </a:endParaRPr>
          </a:p>
        </p:txBody>
      </p:sp>
      <p:pic>
        <p:nvPicPr>
          <p:cNvPr id="5" name="Picture 4">
            <a:extLst>
              <a:ext uri="{FF2B5EF4-FFF2-40B4-BE49-F238E27FC236}">
                <a16:creationId xmlns:a16="http://schemas.microsoft.com/office/drawing/2014/main" xmlns="" id="{BC23BF74-3FFC-4DE2-ADF8-59D753AB590C}"/>
              </a:ext>
            </a:extLst>
          </p:cNvPr>
          <p:cNvPicPr>
            <a:picLocks noChangeAspect="1"/>
          </p:cNvPicPr>
          <p:nvPr/>
        </p:nvPicPr>
        <p:blipFill>
          <a:blip r:embed="rId4"/>
          <a:stretch>
            <a:fillRect/>
          </a:stretch>
        </p:blipFill>
        <p:spPr>
          <a:xfrm>
            <a:off x="1408281" y="3674532"/>
            <a:ext cx="9555961" cy="2879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xEl>
                                              <p:pRg st="0" end="0"/>
                                            </p:txEl>
                                          </p:spTgt>
                                        </p:tgtEl>
                                        <p:attrNameLst>
                                          <p:attrName>style.visibility</p:attrName>
                                        </p:attrNameLst>
                                      </p:cBhvr>
                                      <p:to>
                                        <p:strVal val="visible"/>
                                      </p:to>
                                    </p:set>
                                    <p:animEffect transition="in" filter="fade">
                                      <p:cBhvr>
                                        <p:cTn id="7" dur="500"/>
                                        <p:tgtEl>
                                          <p:spTgt spid="4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
                                            <p:txEl>
                                              <p:pRg st="1" end="1"/>
                                            </p:txEl>
                                          </p:spTgt>
                                        </p:tgtEl>
                                        <p:attrNameLst>
                                          <p:attrName>style.visibility</p:attrName>
                                        </p:attrNameLst>
                                      </p:cBhvr>
                                      <p:to>
                                        <p:strVal val="visible"/>
                                      </p:to>
                                    </p:set>
                                    <p:animEffect transition="in" filter="fade">
                                      <p:cBhvr>
                                        <p:cTn id="12" dur="500"/>
                                        <p:tgtEl>
                                          <p:spTgt spid="4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xEl>
                                              <p:pRg st="2" end="2"/>
                                            </p:txEl>
                                          </p:spTgt>
                                        </p:tgtEl>
                                        <p:attrNameLst>
                                          <p:attrName>style.visibility</p:attrName>
                                        </p:attrNameLst>
                                      </p:cBhvr>
                                      <p:to>
                                        <p:strVal val="visible"/>
                                      </p:to>
                                    </p:set>
                                    <p:animEffect transition="in" filter="fade">
                                      <p:cBhvr>
                                        <p:cTn id="17" dur="500"/>
                                        <p:tgtEl>
                                          <p:spTgt spid="48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1">
                                            <p:txEl>
                                              <p:pRg st="3" end="3"/>
                                            </p:txEl>
                                          </p:spTgt>
                                        </p:tgtEl>
                                        <p:attrNameLst>
                                          <p:attrName>style.visibility</p:attrName>
                                        </p:attrNameLst>
                                      </p:cBhvr>
                                      <p:to>
                                        <p:strVal val="visible"/>
                                      </p:to>
                                    </p:set>
                                    <p:animEffect transition="in" filter="fade">
                                      <p:cBhvr>
                                        <p:cTn id="25" dur="500"/>
                                        <p:tgtEl>
                                          <p:spTgt spid="4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637722" y="155459"/>
            <a:ext cx="10687656" cy="874691"/>
          </a:xfrm>
          <a:prstGeom prst="rect">
            <a:avLst/>
          </a:prstGeom>
          <a:noFill/>
          <a:ln>
            <a:noFill/>
          </a:ln>
        </p:spPr>
        <p:txBody>
          <a:bodyPr wrap="square" lIns="91425" tIns="45700" rIns="91425" bIns="45700" anchor="ctr" anchorCtr="0">
            <a:noAutofit/>
          </a:bodyPr>
          <a:lstStyle/>
          <a:p>
            <a:pPr lvl="0">
              <a:buSzPct val="25000"/>
            </a:pPr>
            <a:r>
              <a:rPr lang="en-US" dirty="0"/>
              <a:t>How to respond to a PRAM</a:t>
            </a:r>
          </a:p>
        </p:txBody>
      </p:sp>
      <p:sp>
        <p:nvSpPr>
          <p:cNvPr id="481" name="Shape 481"/>
          <p:cNvSpPr txBox="1">
            <a:spLocks noGrp="1"/>
          </p:cNvSpPr>
          <p:nvPr>
            <p:ph type="body" idx="1"/>
          </p:nvPr>
        </p:nvSpPr>
        <p:spPr>
          <a:xfrm>
            <a:off x="637722" y="1030150"/>
            <a:ext cx="10842205" cy="5691300"/>
          </a:xfrm>
          <a:prstGeom prst="rect">
            <a:avLst/>
          </a:prstGeom>
          <a:noFill/>
          <a:ln>
            <a:noFill/>
          </a:ln>
        </p:spPr>
        <p:txBody>
          <a:bodyPr wrap="square" lIns="91425" tIns="45700" rIns="91425" bIns="45700" anchor="t" anchorCtr="0">
            <a:noAutofit/>
          </a:bodyPr>
          <a:lstStyle/>
          <a:p>
            <a:pPr marL="914400" lvl="1" indent="-431800">
              <a:lnSpc>
                <a:spcPct val="100000"/>
              </a:lnSpc>
              <a:spcBef>
                <a:spcPts val="0"/>
              </a:spcBef>
            </a:pPr>
            <a:r>
              <a:rPr lang="en-US" sz="3200" dirty="0">
                <a:solidFill>
                  <a:schemeClr val="tx1"/>
                </a:solidFill>
              </a:rPr>
              <a:t>Either PI or assistant verifies compliance </a:t>
            </a:r>
          </a:p>
          <a:p>
            <a:pPr marL="1371600" lvl="2" indent="-431800">
              <a:lnSpc>
                <a:spcPct val="100000"/>
              </a:lnSpc>
              <a:spcBef>
                <a:spcPts val="0"/>
              </a:spcBef>
            </a:pPr>
            <a:r>
              <a:rPr lang="en-US" sz="3200" dirty="0">
                <a:solidFill>
                  <a:srgbClr val="FF0000"/>
                </a:solidFill>
              </a:rPr>
              <a:t>Troubleshoot issue – Live Demo</a:t>
            </a:r>
          </a:p>
          <a:p>
            <a:pPr marL="1371600" lvl="2" indent="-431800">
              <a:lnSpc>
                <a:spcPct val="100000"/>
              </a:lnSpc>
              <a:spcBef>
                <a:spcPts val="0"/>
              </a:spcBef>
            </a:pPr>
            <a:endParaRPr lang="en-US" sz="3200" dirty="0">
              <a:solidFill>
                <a:srgbClr val="FF0000"/>
              </a:solidFill>
            </a:endParaRPr>
          </a:p>
          <a:p>
            <a:pPr marL="1371600" lvl="2" indent="-431800">
              <a:lnSpc>
                <a:spcPct val="100000"/>
              </a:lnSpc>
              <a:spcBef>
                <a:spcPts val="0"/>
              </a:spcBef>
            </a:pPr>
            <a:endParaRPr lang="en-US" sz="3200" dirty="0">
              <a:solidFill>
                <a:srgbClr val="FF0000"/>
              </a:solidFill>
            </a:endParaRPr>
          </a:p>
          <a:p>
            <a:pPr marL="914400" lvl="1" indent="-431800">
              <a:lnSpc>
                <a:spcPct val="100000"/>
              </a:lnSpc>
              <a:spcBef>
                <a:spcPts val="0"/>
              </a:spcBef>
            </a:pPr>
            <a:r>
              <a:rPr lang="en-US" sz="3200" dirty="0">
                <a:solidFill>
                  <a:schemeClr val="tx1"/>
                </a:solidFill>
              </a:rPr>
              <a:t>Once all publications are compliant, generate a My NCBI PDF Report and upload via eRA Commons</a:t>
            </a:r>
          </a:p>
          <a:p>
            <a:pPr marL="914400" marR="0" lvl="1" indent="-431800" algn="l" rtl="0">
              <a:lnSpc>
                <a:spcPct val="100000"/>
              </a:lnSpc>
              <a:spcBef>
                <a:spcPts val="0"/>
              </a:spcBef>
              <a:buSzPct val="100000"/>
            </a:pPr>
            <a:r>
              <a:rPr lang="en-US" sz="3200" dirty="0"/>
              <a:t>Routed to SO (HSSPPO/OCGA) for submission to NIH</a:t>
            </a:r>
          </a:p>
          <a:p>
            <a:pPr marL="1371600" marR="0" lvl="2" indent="-406400" algn="l" rtl="0">
              <a:lnSpc>
                <a:spcPct val="100000"/>
              </a:lnSpc>
              <a:spcBef>
                <a:spcPts val="0"/>
              </a:spcBef>
              <a:buSzPct val="100000"/>
            </a:pPr>
            <a:r>
              <a:rPr lang="en-US" sz="2800" dirty="0"/>
              <a:t>NIH preferred method</a:t>
            </a:r>
          </a:p>
          <a:p>
            <a:pPr marL="1371600" marR="0" lvl="2" indent="-406400" algn="l" rtl="0">
              <a:lnSpc>
                <a:spcPct val="100000"/>
              </a:lnSpc>
              <a:spcBef>
                <a:spcPts val="0"/>
              </a:spcBef>
              <a:buSzPct val="100000"/>
            </a:pPr>
            <a:endParaRPr lang="en-US" sz="3200" dirty="0"/>
          </a:p>
        </p:txBody>
      </p:sp>
      <p:sp>
        <p:nvSpPr>
          <p:cNvPr id="482" name="Shape 482"/>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43</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817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
                                            <p:txEl>
                                              <p:pRg st="0" end="0"/>
                                            </p:txEl>
                                          </p:spTgt>
                                        </p:tgtEl>
                                        <p:attrNameLst>
                                          <p:attrName>style.visibility</p:attrName>
                                        </p:attrNameLst>
                                      </p:cBhvr>
                                      <p:to>
                                        <p:strVal val="visible"/>
                                      </p:to>
                                    </p:set>
                                    <p:animEffect transition="in" filter="fade">
                                      <p:cBhvr>
                                        <p:cTn id="7" dur="500"/>
                                        <p:tgtEl>
                                          <p:spTgt spid="4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
                                            <p:txEl>
                                              <p:pRg st="1" end="1"/>
                                            </p:txEl>
                                          </p:spTgt>
                                        </p:tgtEl>
                                        <p:attrNameLst>
                                          <p:attrName>style.visibility</p:attrName>
                                        </p:attrNameLst>
                                      </p:cBhvr>
                                      <p:to>
                                        <p:strVal val="visible"/>
                                      </p:to>
                                    </p:set>
                                    <p:animEffect transition="in" filter="fade">
                                      <p:cBhvr>
                                        <p:cTn id="12" dur="500"/>
                                        <p:tgtEl>
                                          <p:spTgt spid="4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xEl>
                                              <p:pRg st="4" end="4"/>
                                            </p:txEl>
                                          </p:spTgt>
                                        </p:tgtEl>
                                        <p:attrNameLst>
                                          <p:attrName>style.visibility</p:attrName>
                                        </p:attrNameLst>
                                      </p:cBhvr>
                                      <p:to>
                                        <p:strVal val="visible"/>
                                      </p:to>
                                    </p:set>
                                    <p:animEffect transition="in" filter="fade">
                                      <p:cBhvr>
                                        <p:cTn id="17" dur="500"/>
                                        <p:tgtEl>
                                          <p:spTgt spid="48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
                                            <p:txEl>
                                              <p:pRg st="5" end="5"/>
                                            </p:txEl>
                                          </p:spTgt>
                                        </p:tgtEl>
                                        <p:attrNameLst>
                                          <p:attrName>style.visibility</p:attrName>
                                        </p:attrNameLst>
                                      </p:cBhvr>
                                      <p:to>
                                        <p:strVal val="visible"/>
                                      </p:to>
                                    </p:set>
                                    <p:animEffect transition="in" filter="fade">
                                      <p:cBhvr>
                                        <p:cTn id="22" dur="500"/>
                                        <p:tgtEl>
                                          <p:spTgt spid="48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81">
                                            <p:txEl>
                                              <p:pRg st="6" end="6"/>
                                            </p:txEl>
                                          </p:spTgt>
                                        </p:tgtEl>
                                        <p:attrNameLst>
                                          <p:attrName>style.visibility</p:attrName>
                                        </p:attrNameLst>
                                      </p:cBhvr>
                                      <p:to>
                                        <p:strVal val="visible"/>
                                      </p:to>
                                    </p:set>
                                    <p:animEffect transition="in" filter="fade">
                                      <p:cBhvr>
                                        <p:cTn id="25" dur="500"/>
                                        <p:tgtEl>
                                          <p:spTgt spid="4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ea typeface="Calibri"/>
                <a:cs typeface="Calibri"/>
                <a:sym typeface="Calibri"/>
              </a:rPr>
              <a:t>Citation Management Tools</a:t>
            </a:r>
          </a:p>
        </p:txBody>
      </p:sp>
      <p:sp>
        <p:nvSpPr>
          <p:cNvPr id="515" name="Shape 515"/>
          <p:cNvSpPr txBox="1">
            <a:spLocks noGrp="1"/>
          </p:cNvSpPr>
          <p:nvPr>
            <p:ph type="body" idx="1"/>
          </p:nvPr>
        </p:nvSpPr>
        <p:spPr>
          <a:xfrm>
            <a:off x="838200" y="1385740"/>
            <a:ext cx="10515600" cy="4650589"/>
          </a:xfrm>
          <a:prstGeom prst="rect">
            <a:avLst/>
          </a:prstGeom>
          <a:noFill/>
          <a:ln>
            <a:noFill/>
          </a:ln>
        </p:spPr>
        <p:txBody>
          <a:bodyPr wrap="square" lIns="91425" tIns="45700" rIns="91425" bIns="45700" anchor="t" anchorCtr="0">
            <a:noAutofit/>
          </a:bodyPr>
          <a:lstStyle/>
          <a:p>
            <a:pPr marL="457200" marR="0" lvl="0" indent="-406400" algn="l" rtl="0">
              <a:lnSpc>
                <a:spcPct val="100000"/>
              </a:lnSpc>
              <a:spcBef>
                <a:spcPts val="0"/>
              </a:spcBef>
              <a:buSzPct val="100000"/>
            </a:pPr>
            <a:r>
              <a:rPr lang="en-US" sz="2800" b="1" u="sng" dirty="0"/>
              <a:t>EndNote </a:t>
            </a:r>
            <a:r>
              <a:rPr lang="en-US" sz="2800" dirty="0"/>
              <a:t>- Industry standard software for publishing and managing biographies, citations &amp; references</a:t>
            </a:r>
          </a:p>
          <a:p>
            <a:pPr marL="0" marR="0" lvl="0" indent="0" algn="l" rtl="0">
              <a:lnSpc>
                <a:spcPct val="100000"/>
              </a:lnSpc>
              <a:spcBef>
                <a:spcPts val="0"/>
              </a:spcBef>
              <a:buNone/>
            </a:pPr>
            <a:endParaRPr sz="2800" dirty="0"/>
          </a:p>
          <a:p>
            <a:pPr marL="457200" marR="0" lvl="0" indent="-406400" algn="l" rtl="0">
              <a:lnSpc>
                <a:spcPct val="100000"/>
              </a:lnSpc>
              <a:spcBef>
                <a:spcPts val="0"/>
              </a:spcBef>
              <a:buSzPct val="100000"/>
            </a:pPr>
            <a:r>
              <a:rPr lang="en-US" sz="2800" b="1" u="sng" dirty="0"/>
              <a:t>EndNote Online </a:t>
            </a:r>
            <a:r>
              <a:rPr lang="en-US" sz="2800" dirty="0"/>
              <a:t>- Online counterpart (formerly EndNote Web)</a:t>
            </a:r>
          </a:p>
          <a:p>
            <a:pPr marL="0" marR="0" lvl="0" indent="0" algn="l" rtl="0">
              <a:lnSpc>
                <a:spcPct val="100000"/>
              </a:lnSpc>
              <a:spcBef>
                <a:spcPts val="0"/>
              </a:spcBef>
              <a:buNone/>
            </a:pPr>
            <a:endParaRPr sz="2800" dirty="0"/>
          </a:p>
          <a:p>
            <a:pPr marL="457200" marR="0" lvl="0" indent="-406400" algn="l" rtl="0">
              <a:lnSpc>
                <a:spcPct val="100000"/>
              </a:lnSpc>
              <a:spcBef>
                <a:spcPts val="0"/>
              </a:spcBef>
              <a:buSzPct val="100000"/>
            </a:pPr>
            <a:r>
              <a:rPr lang="en-US" sz="2800" b="1" u="sng" dirty="0" err="1"/>
              <a:t>Mendeley</a:t>
            </a:r>
            <a:r>
              <a:rPr lang="en-US" sz="2800" b="1" u="sng" dirty="0"/>
              <a:t> </a:t>
            </a:r>
            <a:r>
              <a:rPr lang="en-US" sz="2800" dirty="0"/>
              <a:t>- Free reference manager and academic social network.  Manage research and showcase work</a:t>
            </a:r>
          </a:p>
          <a:p>
            <a:pPr marL="0" marR="0" lvl="0" indent="0" algn="l" rtl="0">
              <a:lnSpc>
                <a:spcPct val="100000"/>
              </a:lnSpc>
              <a:spcBef>
                <a:spcPts val="0"/>
              </a:spcBef>
              <a:buNone/>
            </a:pPr>
            <a:endParaRPr sz="2800" dirty="0"/>
          </a:p>
          <a:p>
            <a:pPr marL="457200" marR="0" lvl="0" indent="-406400" algn="l" rtl="0">
              <a:lnSpc>
                <a:spcPct val="100000"/>
              </a:lnSpc>
              <a:spcBef>
                <a:spcPts val="0"/>
              </a:spcBef>
              <a:buSzPct val="100000"/>
            </a:pPr>
            <a:r>
              <a:rPr lang="en-US" sz="2800" b="1" u="sng" dirty="0" err="1"/>
              <a:t>Zotero</a:t>
            </a:r>
            <a:r>
              <a:rPr lang="en-US" sz="2800" b="1" u="sng" dirty="0"/>
              <a:t> </a:t>
            </a:r>
            <a:r>
              <a:rPr lang="en-US" sz="2800" dirty="0"/>
              <a:t>- Easy to use research tool that helps gather, organize and analyze sources</a:t>
            </a:r>
          </a:p>
        </p:txBody>
      </p:sp>
      <p:sp>
        <p:nvSpPr>
          <p:cNvPr id="516" name="Shape 51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44</a:t>
            </a:fld>
            <a:endParaRPr lang="en-US" sz="1200">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29650" y="162000"/>
            <a:ext cx="10515600" cy="1020600"/>
          </a:xfrm>
          <a:prstGeom prst="rect">
            <a:avLst/>
          </a:prstGeom>
        </p:spPr>
        <p:txBody>
          <a:bodyPr wrap="square" lIns="91425" tIns="91425" rIns="91425" bIns="91425" anchor="ctr" anchorCtr="0">
            <a:noAutofit/>
          </a:bodyPr>
          <a:lstStyle/>
          <a:p>
            <a:pPr lvl="0" rtl="0">
              <a:spcBef>
                <a:spcPts val="0"/>
              </a:spcBef>
              <a:buNone/>
            </a:pPr>
            <a:r>
              <a:rPr lang="en-US" dirty="0"/>
              <a:t>Summary Timeline</a:t>
            </a:r>
          </a:p>
        </p:txBody>
      </p:sp>
      <p:cxnSp>
        <p:nvCxnSpPr>
          <p:cNvPr id="524" name="Shape 524"/>
          <p:cNvCxnSpPr/>
          <p:nvPr/>
        </p:nvCxnSpPr>
        <p:spPr>
          <a:xfrm>
            <a:off x="256900" y="3839850"/>
            <a:ext cx="11649600" cy="0"/>
          </a:xfrm>
          <a:prstGeom prst="straightConnector1">
            <a:avLst/>
          </a:prstGeom>
          <a:noFill/>
          <a:ln w="28575" cap="flat" cmpd="sng">
            <a:solidFill>
              <a:srgbClr val="000000"/>
            </a:solidFill>
            <a:prstDash val="solid"/>
            <a:round/>
            <a:headEnd type="none" w="lg" len="lg"/>
            <a:tailEnd type="none" w="lg" len="lg"/>
          </a:ln>
        </p:spPr>
      </p:cxnSp>
      <p:sp>
        <p:nvSpPr>
          <p:cNvPr id="525" name="Shape 525"/>
          <p:cNvSpPr/>
          <p:nvPr/>
        </p:nvSpPr>
        <p:spPr>
          <a:xfrm>
            <a:off x="1033150" y="3728100"/>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526" name="Shape 526"/>
          <p:cNvCxnSpPr/>
          <p:nvPr/>
        </p:nvCxnSpPr>
        <p:spPr>
          <a:xfrm rot="10800000">
            <a:off x="2446413" y="2372850"/>
            <a:ext cx="7200" cy="1492500"/>
          </a:xfrm>
          <a:prstGeom prst="straightConnector1">
            <a:avLst/>
          </a:prstGeom>
          <a:noFill/>
          <a:ln w="28575" cap="flat" cmpd="sng">
            <a:solidFill>
              <a:srgbClr val="DD7E6B"/>
            </a:solidFill>
            <a:prstDash val="solid"/>
            <a:round/>
            <a:headEnd type="none" w="lg" len="lg"/>
            <a:tailEnd type="none" w="lg" len="lg"/>
          </a:ln>
        </p:spPr>
      </p:cxnSp>
      <p:sp>
        <p:nvSpPr>
          <p:cNvPr id="527" name="Shape 527"/>
          <p:cNvSpPr/>
          <p:nvPr/>
        </p:nvSpPr>
        <p:spPr>
          <a:xfrm>
            <a:off x="2301750" y="3728100"/>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8" name="Shape 528"/>
          <p:cNvSpPr txBox="1"/>
          <p:nvPr/>
        </p:nvSpPr>
        <p:spPr>
          <a:xfrm>
            <a:off x="586300" y="4979250"/>
            <a:ext cx="1150500" cy="759600"/>
          </a:xfrm>
          <a:prstGeom prst="rect">
            <a:avLst/>
          </a:prstGeom>
          <a:noFill/>
          <a:ln>
            <a:noFill/>
          </a:ln>
        </p:spPr>
        <p:txBody>
          <a:bodyPr wrap="square" lIns="91425" tIns="91425" rIns="91425" bIns="91425" anchor="t" anchorCtr="0">
            <a:noAutofit/>
          </a:bodyPr>
          <a:lstStyle/>
          <a:p>
            <a:pPr lvl="0" algn="ctr">
              <a:spcBef>
                <a:spcPts val="0"/>
              </a:spcBef>
              <a:buNone/>
            </a:pPr>
            <a:r>
              <a:rPr lang="en-US">
                <a:latin typeface="Calibri"/>
                <a:ea typeface="Calibri"/>
                <a:cs typeface="Calibri"/>
                <a:sym typeface="Calibri"/>
              </a:rPr>
              <a:t>Manuscript Submitted to Journal </a:t>
            </a:r>
          </a:p>
        </p:txBody>
      </p:sp>
      <p:sp>
        <p:nvSpPr>
          <p:cNvPr id="529" name="Shape 529"/>
          <p:cNvSpPr txBox="1"/>
          <p:nvPr/>
        </p:nvSpPr>
        <p:spPr>
          <a:xfrm>
            <a:off x="1874775" y="1823100"/>
            <a:ext cx="1150500" cy="759600"/>
          </a:xfrm>
          <a:prstGeom prst="rect">
            <a:avLst/>
          </a:prstGeom>
          <a:noFill/>
          <a:ln>
            <a:noFill/>
          </a:ln>
        </p:spPr>
        <p:txBody>
          <a:bodyPr wrap="square" lIns="91425" tIns="91425" rIns="91425" bIns="91425" anchor="t" anchorCtr="0">
            <a:noAutofit/>
          </a:bodyPr>
          <a:lstStyle/>
          <a:p>
            <a:pPr lvl="0" algn="ctr" rtl="0">
              <a:spcBef>
                <a:spcPts val="0"/>
              </a:spcBef>
              <a:buNone/>
            </a:pPr>
            <a:r>
              <a:rPr lang="en-US">
                <a:latin typeface="Calibri"/>
                <a:ea typeface="Calibri"/>
                <a:cs typeface="Calibri"/>
                <a:sym typeface="Calibri"/>
              </a:rPr>
              <a:t>Peer Review Process </a:t>
            </a:r>
          </a:p>
        </p:txBody>
      </p:sp>
      <p:cxnSp>
        <p:nvCxnSpPr>
          <p:cNvPr id="530" name="Shape 530"/>
          <p:cNvCxnSpPr>
            <a:endCxn id="531" idx="2"/>
          </p:cNvCxnSpPr>
          <p:nvPr/>
        </p:nvCxnSpPr>
        <p:spPr>
          <a:xfrm>
            <a:off x="3766900" y="3971863"/>
            <a:ext cx="3900" cy="1245300"/>
          </a:xfrm>
          <a:prstGeom prst="straightConnector1">
            <a:avLst/>
          </a:prstGeom>
          <a:noFill/>
          <a:ln w="28575" cap="flat" cmpd="sng">
            <a:solidFill>
              <a:srgbClr val="DD7E6B"/>
            </a:solidFill>
            <a:prstDash val="solid"/>
            <a:round/>
            <a:headEnd type="none" w="lg" len="lg"/>
            <a:tailEnd type="none" w="lg" len="lg"/>
          </a:ln>
        </p:spPr>
      </p:cxnSp>
      <p:sp>
        <p:nvSpPr>
          <p:cNvPr id="532" name="Shape 532"/>
          <p:cNvSpPr/>
          <p:nvPr/>
        </p:nvSpPr>
        <p:spPr>
          <a:xfrm>
            <a:off x="3642400" y="3728100"/>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3" name="Shape 533"/>
          <p:cNvSpPr txBox="1"/>
          <p:nvPr/>
        </p:nvSpPr>
        <p:spPr>
          <a:xfrm>
            <a:off x="3195538" y="5360250"/>
            <a:ext cx="1150500" cy="759600"/>
          </a:xfrm>
          <a:prstGeom prst="rect">
            <a:avLst/>
          </a:prstGeom>
          <a:noFill/>
          <a:ln>
            <a:noFill/>
          </a:ln>
        </p:spPr>
        <p:txBody>
          <a:bodyPr wrap="square" lIns="91425" tIns="91425" rIns="91425" bIns="91425" anchor="t" anchorCtr="0">
            <a:noAutofit/>
          </a:bodyPr>
          <a:lstStyle/>
          <a:p>
            <a:pPr lvl="0" algn="ctr" rtl="0">
              <a:spcBef>
                <a:spcPts val="0"/>
              </a:spcBef>
              <a:buNone/>
            </a:pPr>
            <a:r>
              <a:rPr lang="en-US">
                <a:latin typeface="Calibri"/>
                <a:ea typeface="Calibri"/>
                <a:cs typeface="Calibri"/>
                <a:sym typeface="Calibri"/>
              </a:rPr>
              <a:t>Accepted, Revision or Rejected </a:t>
            </a:r>
          </a:p>
        </p:txBody>
      </p:sp>
      <p:cxnSp>
        <p:nvCxnSpPr>
          <p:cNvPr id="534" name="Shape 534"/>
          <p:cNvCxnSpPr/>
          <p:nvPr/>
        </p:nvCxnSpPr>
        <p:spPr>
          <a:xfrm rot="10800000">
            <a:off x="6157163" y="3839850"/>
            <a:ext cx="7200" cy="1492500"/>
          </a:xfrm>
          <a:prstGeom prst="straightConnector1">
            <a:avLst/>
          </a:prstGeom>
          <a:noFill/>
          <a:ln w="28575" cap="flat" cmpd="sng">
            <a:solidFill>
              <a:srgbClr val="DD7E6B"/>
            </a:solidFill>
            <a:prstDash val="solid"/>
            <a:round/>
            <a:headEnd type="none" w="lg" len="lg"/>
            <a:tailEnd type="none" w="lg" len="lg"/>
          </a:ln>
        </p:spPr>
      </p:cxnSp>
      <p:sp>
        <p:nvSpPr>
          <p:cNvPr id="535" name="Shape 535"/>
          <p:cNvSpPr/>
          <p:nvPr/>
        </p:nvSpPr>
        <p:spPr>
          <a:xfrm>
            <a:off x="6017975" y="3728100"/>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536" name="Shape 536"/>
          <p:cNvCxnSpPr/>
          <p:nvPr/>
        </p:nvCxnSpPr>
        <p:spPr>
          <a:xfrm>
            <a:off x="6837525" y="3007100"/>
            <a:ext cx="8400" cy="728700"/>
          </a:xfrm>
          <a:prstGeom prst="straightConnector1">
            <a:avLst/>
          </a:prstGeom>
          <a:noFill/>
          <a:ln w="28575" cap="flat" cmpd="sng">
            <a:solidFill>
              <a:srgbClr val="DD7E6B"/>
            </a:solidFill>
            <a:prstDash val="solid"/>
            <a:round/>
            <a:headEnd type="none" w="lg" len="lg"/>
            <a:tailEnd type="none" w="lg" len="lg"/>
          </a:ln>
        </p:spPr>
      </p:cxnSp>
      <p:sp>
        <p:nvSpPr>
          <p:cNvPr id="537" name="Shape 537"/>
          <p:cNvSpPr txBox="1"/>
          <p:nvPr/>
        </p:nvSpPr>
        <p:spPr>
          <a:xfrm>
            <a:off x="7039136" y="5007169"/>
            <a:ext cx="1150500" cy="10008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US">
                <a:latin typeface="Calibri"/>
                <a:ea typeface="Calibri"/>
                <a:cs typeface="Calibri"/>
                <a:sym typeface="Calibri"/>
              </a:rPr>
              <a:t>Full text available in PMC</a:t>
            </a:r>
          </a:p>
        </p:txBody>
      </p:sp>
      <p:sp>
        <p:nvSpPr>
          <p:cNvPr id="538" name="Shape 538"/>
          <p:cNvSpPr txBox="1"/>
          <p:nvPr/>
        </p:nvSpPr>
        <p:spPr>
          <a:xfrm>
            <a:off x="5636200" y="5255525"/>
            <a:ext cx="1150500" cy="7287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US" dirty="0">
                <a:latin typeface="Calibri"/>
                <a:ea typeface="Calibri"/>
                <a:cs typeface="Calibri"/>
                <a:sym typeface="Calibri"/>
              </a:rPr>
              <a:t>Researcher updates My Bibliography in My NCBI </a:t>
            </a:r>
          </a:p>
        </p:txBody>
      </p:sp>
      <p:cxnSp>
        <p:nvCxnSpPr>
          <p:cNvPr id="539" name="Shape 539"/>
          <p:cNvCxnSpPr/>
          <p:nvPr/>
        </p:nvCxnSpPr>
        <p:spPr>
          <a:xfrm>
            <a:off x="10472550" y="3839850"/>
            <a:ext cx="11100" cy="1139400"/>
          </a:xfrm>
          <a:prstGeom prst="straightConnector1">
            <a:avLst/>
          </a:prstGeom>
          <a:noFill/>
          <a:ln w="28575" cap="flat" cmpd="sng">
            <a:solidFill>
              <a:srgbClr val="DD7E6B"/>
            </a:solidFill>
            <a:prstDash val="solid"/>
            <a:round/>
            <a:headEnd type="none" w="lg" len="lg"/>
            <a:tailEnd type="none" w="lg" len="lg"/>
          </a:ln>
        </p:spPr>
      </p:cxnSp>
      <p:sp>
        <p:nvSpPr>
          <p:cNvPr id="540" name="Shape 540"/>
          <p:cNvSpPr/>
          <p:nvPr/>
        </p:nvSpPr>
        <p:spPr>
          <a:xfrm>
            <a:off x="10349700" y="3657713"/>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1" name="Shape 541"/>
          <p:cNvSpPr txBox="1"/>
          <p:nvPr/>
        </p:nvSpPr>
        <p:spPr>
          <a:xfrm>
            <a:off x="9902850" y="4979250"/>
            <a:ext cx="1150500" cy="7596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US">
                <a:latin typeface="Calibri"/>
                <a:ea typeface="Calibri"/>
                <a:cs typeface="Calibri"/>
                <a:sym typeface="Calibri"/>
              </a:rPr>
              <a:t>Researcher Uses eRA Commons to Manage RPPR</a:t>
            </a:r>
          </a:p>
        </p:txBody>
      </p:sp>
      <p:sp>
        <p:nvSpPr>
          <p:cNvPr id="542" name="Shape 542"/>
          <p:cNvSpPr txBox="1"/>
          <p:nvPr/>
        </p:nvSpPr>
        <p:spPr>
          <a:xfrm>
            <a:off x="6266463" y="1692363"/>
            <a:ext cx="1150500" cy="10008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US">
                <a:latin typeface="Calibri"/>
                <a:ea typeface="Calibri"/>
                <a:cs typeface="Calibri"/>
                <a:sym typeface="Calibri"/>
              </a:rPr>
              <a:t>Article is in Pub Med if journal indexed by Medline</a:t>
            </a:r>
          </a:p>
        </p:txBody>
      </p:sp>
      <p:sp>
        <p:nvSpPr>
          <p:cNvPr id="543" name="Shape 543"/>
          <p:cNvSpPr/>
          <p:nvPr/>
        </p:nvSpPr>
        <p:spPr>
          <a:xfrm>
            <a:off x="6713325" y="3728100"/>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4" name="Shape 544"/>
          <p:cNvSpPr txBox="1"/>
          <p:nvPr/>
        </p:nvSpPr>
        <p:spPr>
          <a:xfrm>
            <a:off x="1759863" y="2785950"/>
            <a:ext cx="1350900" cy="365100"/>
          </a:xfrm>
          <a:prstGeom prst="rect">
            <a:avLst/>
          </a:prstGeom>
          <a:noFill/>
          <a:ln>
            <a:noFill/>
          </a:ln>
        </p:spPr>
        <p:txBody>
          <a:bodyPr wrap="square" lIns="91425" tIns="91425" rIns="91425" bIns="91425" anchor="t" anchorCtr="0">
            <a:noAutofit/>
          </a:bodyPr>
          <a:lstStyle/>
          <a:p>
            <a:pPr lvl="0" algn="ctr" rtl="0">
              <a:spcBef>
                <a:spcPts val="0"/>
              </a:spcBef>
              <a:buNone/>
            </a:pPr>
            <a:r>
              <a:rPr lang="en-US" b="1">
                <a:latin typeface="Calibri"/>
                <a:ea typeface="Calibri"/>
                <a:cs typeface="Calibri"/>
                <a:sym typeface="Calibri"/>
              </a:rPr>
              <a:t>3 - 4 </a:t>
            </a:r>
          </a:p>
          <a:p>
            <a:pPr lvl="0" algn="ctr">
              <a:spcBef>
                <a:spcPts val="0"/>
              </a:spcBef>
              <a:buNone/>
            </a:pPr>
            <a:r>
              <a:rPr lang="en-US" b="1">
                <a:latin typeface="Calibri"/>
                <a:ea typeface="Calibri"/>
                <a:cs typeface="Calibri"/>
                <a:sym typeface="Calibri"/>
              </a:rPr>
              <a:t>Months</a:t>
            </a:r>
          </a:p>
        </p:txBody>
      </p:sp>
      <p:sp>
        <p:nvSpPr>
          <p:cNvPr id="545" name="Shape 545"/>
          <p:cNvSpPr txBox="1"/>
          <p:nvPr/>
        </p:nvSpPr>
        <p:spPr>
          <a:xfrm>
            <a:off x="1972275" y="6156200"/>
            <a:ext cx="9125400" cy="4134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546" name="Shape 546"/>
          <p:cNvSpPr/>
          <p:nvPr/>
        </p:nvSpPr>
        <p:spPr>
          <a:xfrm flipH="1">
            <a:off x="2770963" y="5881925"/>
            <a:ext cx="1926900" cy="684900"/>
          </a:xfrm>
          <a:prstGeom prst="curvedUpArrow">
            <a:avLst>
              <a:gd name="adj1" fmla="val 25000"/>
              <a:gd name="adj2" fmla="val 50000"/>
              <a:gd name="adj3" fmla="val 25000"/>
            </a:avLst>
          </a:prstGeom>
          <a:solidFill>
            <a:srgbClr val="4A86E8"/>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7" name="Shape 547"/>
          <p:cNvSpPr/>
          <p:nvPr/>
        </p:nvSpPr>
        <p:spPr>
          <a:xfrm>
            <a:off x="8046363" y="3730500"/>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548" name="Shape 548"/>
          <p:cNvCxnSpPr>
            <a:stCxn id="547" idx="0"/>
          </p:cNvCxnSpPr>
          <p:nvPr/>
        </p:nvCxnSpPr>
        <p:spPr>
          <a:xfrm rot="10800000">
            <a:off x="8164863" y="2507700"/>
            <a:ext cx="9900" cy="1222800"/>
          </a:xfrm>
          <a:prstGeom prst="straightConnector1">
            <a:avLst/>
          </a:prstGeom>
          <a:noFill/>
          <a:ln w="28575" cap="flat" cmpd="sng">
            <a:solidFill>
              <a:srgbClr val="DD7E6B"/>
            </a:solidFill>
            <a:prstDash val="solid"/>
            <a:round/>
            <a:headEnd type="none" w="lg" len="lg"/>
            <a:tailEnd type="none" w="lg" len="lg"/>
          </a:ln>
        </p:spPr>
      </p:cxnSp>
      <p:sp>
        <p:nvSpPr>
          <p:cNvPr id="549" name="Shape 549"/>
          <p:cNvSpPr txBox="1"/>
          <p:nvPr/>
        </p:nvSpPr>
        <p:spPr>
          <a:xfrm>
            <a:off x="8245375" y="5055588"/>
            <a:ext cx="1150500" cy="10008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US">
                <a:latin typeface="Calibri"/>
                <a:ea typeface="Calibri"/>
                <a:cs typeface="Calibri"/>
                <a:sym typeface="Calibri"/>
              </a:rPr>
              <a:t>Deposited in NIHMS*</a:t>
            </a:r>
          </a:p>
          <a:p>
            <a:pPr lvl="0" algn="ctr" rtl="0">
              <a:lnSpc>
                <a:spcPct val="115000"/>
              </a:lnSpc>
              <a:spcBef>
                <a:spcPts val="0"/>
              </a:spcBef>
              <a:buNone/>
            </a:pPr>
            <a:endParaRPr>
              <a:latin typeface="Calibri"/>
              <a:ea typeface="Calibri"/>
              <a:cs typeface="Calibri"/>
              <a:sym typeface="Calibri"/>
            </a:endParaRPr>
          </a:p>
        </p:txBody>
      </p:sp>
      <p:sp>
        <p:nvSpPr>
          <p:cNvPr id="550" name="Shape 550"/>
          <p:cNvSpPr txBox="1"/>
          <p:nvPr/>
        </p:nvSpPr>
        <p:spPr>
          <a:xfrm>
            <a:off x="5203975" y="6385520"/>
            <a:ext cx="5779121" cy="420905"/>
          </a:xfrm>
          <a:prstGeom prst="rect">
            <a:avLst/>
          </a:prstGeom>
          <a:noFill/>
          <a:ln>
            <a:noFill/>
          </a:ln>
        </p:spPr>
        <p:txBody>
          <a:bodyPr wrap="square" lIns="91425" tIns="91425" rIns="91425" bIns="91425" anchor="t" anchorCtr="0">
            <a:noAutofit/>
          </a:bodyPr>
          <a:lstStyle/>
          <a:p>
            <a:pPr marL="457200" lvl="0" indent="-228600">
              <a:spcBef>
                <a:spcPts val="0"/>
              </a:spcBef>
              <a:buChar char="●"/>
            </a:pPr>
            <a:r>
              <a:rPr lang="en-US" dirty="0">
                <a:latin typeface="Calibri" panose="020F0502020204030204" pitchFamily="34" charset="0"/>
              </a:rPr>
              <a:t> PI must deposit if journal does not do it automatically</a:t>
            </a:r>
          </a:p>
        </p:txBody>
      </p:sp>
      <p:cxnSp>
        <p:nvCxnSpPr>
          <p:cNvPr id="551" name="Shape 551"/>
          <p:cNvCxnSpPr/>
          <p:nvPr/>
        </p:nvCxnSpPr>
        <p:spPr>
          <a:xfrm>
            <a:off x="7654075" y="3913738"/>
            <a:ext cx="11100" cy="1139400"/>
          </a:xfrm>
          <a:prstGeom prst="straightConnector1">
            <a:avLst/>
          </a:prstGeom>
          <a:noFill/>
          <a:ln w="28575" cap="flat" cmpd="sng">
            <a:solidFill>
              <a:srgbClr val="DD7E6B"/>
            </a:solidFill>
            <a:prstDash val="solid"/>
            <a:round/>
            <a:headEnd type="none" w="lg" len="lg"/>
            <a:tailEnd type="none" w="lg" len="lg"/>
          </a:ln>
        </p:spPr>
      </p:cxnSp>
      <p:sp>
        <p:nvSpPr>
          <p:cNvPr id="552" name="Shape 552"/>
          <p:cNvSpPr/>
          <p:nvPr/>
        </p:nvSpPr>
        <p:spPr>
          <a:xfrm>
            <a:off x="7515300" y="3747238"/>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53" name="Shape 553"/>
          <p:cNvSpPr txBox="1"/>
          <p:nvPr/>
        </p:nvSpPr>
        <p:spPr>
          <a:xfrm>
            <a:off x="7594575" y="1671900"/>
            <a:ext cx="1150500" cy="7596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US">
                <a:latin typeface="Calibri"/>
                <a:ea typeface="Calibri"/>
                <a:cs typeface="Calibri"/>
                <a:sym typeface="Calibri"/>
              </a:rPr>
              <a:t>NIHMSID or PMCID available</a:t>
            </a:r>
          </a:p>
        </p:txBody>
      </p:sp>
      <p:cxnSp>
        <p:nvCxnSpPr>
          <p:cNvPr id="554" name="Shape 554"/>
          <p:cNvCxnSpPr/>
          <p:nvPr/>
        </p:nvCxnSpPr>
        <p:spPr>
          <a:xfrm rot="10800000">
            <a:off x="356275" y="2459100"/>
            <a:ext cx="7200" cy="1492500"/>
          </a:xfrm>
          <a:prstGeom prst="straightConnector1">
            <a:avLst/>
          </a:prstGeom>
          <a:noFill/>
          <a:ln w="28575" cap="flat" cmpd="sng">
            <a:solidFill>
              <a:srgbClr val="DD7E6B"/>
            </a:solidFill>
            <a:prstDash val="solid"/>
            <a:round/>
            <a:headEnd type="none" w="lg" len="lg"/>
            <a:tailEnd type="none" w="lg" len="lg"/>
          </a:ln>
        </p:spPr>
      </p:cxnSp>
      <p:sp>
        <p:nvSpPr>
          <p:cNvPr id="555" name="Shape 555"/>
          <p:cNvSpPr/>
          <p:nvPr/>
        </p:nvSpPr>
        <p:spPr>
          <a:xfrm>
            <a:off x="246175" y="3728100"/>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56" name="Shape 556"/>
          <p:cNvSpPr txBox="1"/>
          <p:nvPr/>
        </p:nvSpPr>
        <p:spPr>
          <a:xfrm>
            <a:off x="-69455" y="1876900"/>
            <a:ext cx="1150500" cy="759600"/>
          </a:xfrm>
          <a:prstGeom prst="rect">
            <a:avLst/>
          </a:prstGeom>
          <a:noFill/>
          <a:ln>
            <a:noFill/>
          </a:ln>
        </p:spPr>
        <p:txBody>
          <a:bodyPr wrap="square" lIns="91425" tIns="91425" rIns="91425" bIns="91425" anchor="t" anchorCtr="0">
            <a:noAutofit/>
          </a:bodyPr>
          <a:lstStyle/>
          <a:p>
            <a:pPr lvl="0" algn="ctr" rtl="0">
              <a:spcBef>
                <a:spcPts val="0"/>
              </a:spcBef>
              <a:buNone/>
            </a:pPr>
            <a:r>
              <a:rPr lang="en-US" dirty="0">
                <a:latin typeface="Calibri"/>
                <a:ea typeface="Calibri"/>
                <a:cs typeface="Calibri"/>
                <a:sym typeface="Calibri"/>
              </a:rPr>
              <a:t>Research &amp; Writing</a:t>
            </a:r>
          </a:p>
        </p:txBody>
      </p:sp>
      <p:sp>
        <p:nvSpPr>
          <p:cNvPr id="557" name="Shape 557"/>
          <p:cNvSpPr txBox="1"/>
          <p:nvPr/>
        </p:nvSpPr>
        <p:spPr>
          <a:xfrm>
            <a:off x="18600" y="2988925"/>
            <a:ext cx="723900" cy="5631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chemeClr val="dk1"/>
                </a:solidFill>
                <a:latin typeface="Calibri"/>
                <a:ea typeface="Calibri"/>
                <a:cs typeface="Calibri"/>
                <a:sym typeface="Calibri"/>
              </a:rPr>
              <a:t>1 -  5 Years</a:t>
            </a:r>
          </a:p>
          <a:p>
            <a:pPr lvl="0" rtl="0">
              <a:spcBef>
                <a:spcPts val="0"/>
              </a:spcBef>
              <a:buNone/>
            </a:pPr>
            <a:endParaRPr>
              <a:latin typeface="Calibri"/>
              <a:ea typeface="Calibri"/>
              <a:cs typeface="Calibri"/>
              <a:sym typeface="Calibri"/>
            </a:endParaRPr>
          </a:p>
        </p:txBody>
      </p:sp>
      <p:sp>
        <p:nvSpPr>
          <p:cNvPr id="558" name="Shape 558"/>
          <p:cNvSpPr txBox="1"/>
          <p:nvPr/>
        </p:nvSpPr>
        <p:spPr>
          <a:xfrm>
            <a:off x="788650" y="4239750"/>
            <a:ext cx="810000" cy="5631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chemeClr val="dk1"/>
                </a:solidFill>
                <a:latin typeface="Calibri"/>
                <a:ea typeface="Calibri"/>
                <a:cs typeface="Calibri"/>
                <a:sym typeface="Calibri"/>
              </a:rPr>
              <a:t>1 Month</a:t>
            </a:r>
          </a:p>
          <a:p>
            <a:pPr lvl="0" algn="ctr" rtl="0">
              <a:spcBef>
                <a:spcPts val="0"/>
              </a:spcBef>
              <a:buNone/>
            </a:pPr>
            <a:endParaRPr/>
          </a:p>
        </p:txBody>
      </p:sp>
      <p:cxnSp>
        <p:nvCxnSpPr>
          <p:cNvPr id="559" name="Shape 559"/>
          <p:cNvCxnSpPr/>
          <p:nvPr/>
        </p:nvCxnSpPr>
        <p:spPr>
          <a:xfrm>
            <a:off x="1155988" y="3951600"/>
            <a:ext cx="11100" cy="1139400"/>
          </a:xfrm>
          <a:prstGeom prst="straightConnector1">
            <a:avLst/>
          </a:prstGeom>
          <a:noFill/>
          <a:ln w="28575" cap="flat" cmpd="sng">
            <a:solidFill>
              <a:srgbClr val="DD7E6B"/>
            </a:solidFill>
            <a:prstDash val="solid"/>
            <a:round/>
            <a:headEnd type="none" w="lg" len="lg"/>
            <a:tailEnd type="none" w="lg" len="lg"/>
          </a:ln>
        </p:spPr>
      </p:cxnSp>
      <p:cxnSp>
        <p:nvCxnSpPr>
          <p:cNvPr id="560" name="Shape 560"/>
          <p:cNvCxnSpPr/>
          <p:nvPr/>
        </p:nvCxnSpPr>
        <p:spPr>
          <a:xfrm rot="10800000">
            <a:off x="5269138" y="2485725"/>
            <a:ext cx="7200" cy="1492500"/>
          </a:xfrm>
          <a:prstGeom prst="straightConnector1">
            <a:avLst/>
          </a:prstGeom>
          <a:noFill/>
          <a:ln w="28575" cap="flat" cmpd="sng">
            <a:solidFill>
              <a:srgbClr val="DD7E6B"/>
            </a:solidFill>
            <a:prstDash val="solid"/>
            <a:round/>
            <a:headEnd type="none" w="lg" len="lg"/>
            <a:tailEnd type="none" w="lg" len="lg"/>
          </a:ln>
        </p:spPr>
      </p:cxnSp>
      <p:sp>
        <p:nvSpPr>
          <p:cNvPr id="561" name="Shape 561"/>
          <p:cNvSpPr/>
          <p:nvPr/>
        </p:nvSpPr>
        <p:spPr>
          <a:xfrm>
            <a:off x="5159038" y="3754725"/>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62" name="Shape 562"/>
          <p:cNvSpPr txBox="1"/>
          <p:nvPr/>
        </p:nvSpPr>
        <p:spPr>
          <a:xfrm>
            <a:off x="4697500" y="1933800"/>
            <a:ext cx="1150500" cy="4686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rgbClr val="9900FF"/>
                </a:solidFill>
                <a:latin typeface="Calibri"/>
                <a:ea typeface="Calibri"/>
                <a:cs typeface="Calibri"/>
                <a:sym typeface="Calibri"/>
              </a:rPr>
              <a:t>Publication Production </a:t>
            </a:r>
          </a:p>
        </p:txBody>
      </p:sp>
      <p:sp>
        <p:nvSpPr>
          <p:cNvPr id="531" name="Shape 531"/>
          <p:cNvSpPr txBox="1"/>
          <p:nvPr/>
        </p:nvSpPr>
        <p:spPr>
          <a:xfrm>
            <a:off x="3095350" y="4852063"/>
            <a:ext cx="1350900" cy="365100"/>
          </a:xfrm>
          <a:prstGeom prst="rect">
            <a:avLst/>
          </a:prstGeom>
          <a:noFill/>
          <a:ln>
            <a:noFill/>
          </a:ln>
        </p:spPr>
        <p:txBody>
          <a:bodyPr wrap="square" lIns="91425" tIns="91425" rIns="91425" bIns="91425" anchor="t" anchorCtr="0">
            <a:noAutofit/>
          </a:bodyPr>
          <a:lstStyle/>
          <a:p>
            <a:pPr lvl="0" algn="ctr" rtl="0">
              <a:spcBef>
                <a:spcPts val="0"/>
              </a:spcBef>
              <a:buNone/>
            </a:pPr>
            <a:r>
              <a:rPr lang="en-US" b="1">
                <a:latin typeface="Calibri"/>
                <a:ea typeface="Calibri"/>
                <a:cs typeface="Calibri"/>
                <a:sym typeface="Calibri"/>
              </a:rPr>
              <a:t>1- 6 </a:t>
            </a:r>
          </a:p>
          <a:p>
            <a:pPr lvl="0" algn="ctr" rtl="0">
              <a:spcBef>
                <a:spcPts val="0"/>
              </a:spcBef>
              <a:buNone/>
            </a:pPr>
            <a:r>
              <a:rPr lang="en-US" b="1">
                <a:latin typeface="Calibri"/>
                <a:ea typeface="Calibri"/>
                <a:cs typeface="Calibri"/>
                <a:sym typeface="Calibri"/>
              </a:rPr>
              <a:t>Months</a:t>
            </a:r>
          </a:p>
        </p:txBody>
      </p:sp>
      <p:sp>
        <p:nvSpPr>
          <p:cNvPr id="563" name="Shape 563"/>
          <p:cNvSpPr txBox="1"/>
          <p:nvPr/>
        </p:nvSpPr>
        <p:spPr>
          <a:xfrm>
            <a:off x="1343125" y="988700"/>
            <a:ext cx="3760800" cy="365100"/>
          </a:xfrm>
          <a:prstGeom prst="rect">
            <a:avLst/>
          </a:prstGeom>
          <a:noFill/>
          <a:ln>
            <a:noFill/>
          </a:ln>
        </p:spPr>
        <p:txBody>
          <a:bodyPr wrap="square" lIns="91425" tIns="91425" rIns="91425" bIns="91425" anchor="t" anchorCtr="0">
            <a:noAutofit/>
          </a:bodyPr>
          <a:lstStyle/>
          <a:p>
            <a:pPr lvl="0" algn="ctr" rtl="0">
              <a:spcBef>
                <a:spcPts val="0"/>
              </a:spcBef>
              <a:buNone/>
            </a:pPr>
            <a:r>
              <a:rPr lang="en-US" b="1">
                <a:latin typeface="Calibri"/>
                <a:ea typeface="Calibri"/>
                <a:cs typeface="Calibri"/>
                <a:sym typeface="Calibri"/>
              </a:rPr>
              <a:t>6 - 18 Months from submission to Publication </a:t>
            </a:r>
          </a:p>
        </p:txBody>
      </p:sp>
      <p:sp>
        <p:nvSpPr>
          <p:cNvPr id="564" name="Shape 564"/>
          <p:cNvSpPr/>
          <p:nvPr/>
        </p:nvSpPr>
        <p:spPr>
          <a:xfrm rot="-5400000">
            <a:off x="2990425" y="-336650"/>
            <a:ext cx="466200" cy="3960900"/>
          </a:xfrm>
          <a:prstGeom prst="rightBrace">
            <a:avLst>
              <a:gd name="adj1" fmla="val 8333"/>
              <a:gd name="adj2" fmla="val 50000"/>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565" name="Shape 565"/>
          <p:cNvCxnSpPr/>
          <p:nvPr/>
        </p:nvCxnSpPr>
        <p:spPr>
          <a:xfrm>
            <a:off x="8732013" y="3925500"/>
            <a:ext cx="11100" cy="1191600"/>
          </a:xfrm>
          <a:prstGeom prst="straightConnector1">
            <a:avLst/>
          </a:prstGeom>
          <a:noFill/>
          <a:ln w="28575" cap="flat" cmpd="sng">
            <a:solidFill>
              <a:srgbClr val="DD7E6B"/>
            </a:solidFill>
            <a:prstDash val="solid"/>
            <a:round/>
            <a:headEnd type="none" w="lg" len="lg"/>
            <a:tailEnd type="none" w="lg" len="lg"/>
          </a:ln>
        </p:spPr>
      </p:cxnSp>
      <p:sp>
        <p:nvSpPr>
          <p:cNvPr id="566" name="Shape 566"/>
          <p:cNvSpPr/>
          <p:nvPr/>
        </p:nvSpPr>
        <p:spPr>
          <a:xfrm>
            <a:off x="8602925" y="3742138"/>
            <a:ext cx="256800" cy="2337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67" name="Shape 567"/>
          <p:cNvSpPr txBox="1"/>
          <p:nvPr/>
        </p:nvSpPr>
        <p:spPr>
          <a:xfrm>
            <a:off x="8332563" y="4304550"/>
            <a:ext cx="810000" cy="563100"/>
          </a:xfrm>
          <a:prstGeom prst="rect">
            <a:avLst/>
          </a:prstGeom>
          <a:noFill/>
          <a:ln>
            <a:noFill/>
          </a:ln>
        </p:spPr>
        <p:txBody>
          <a:bodyPr wrap="square" lIns="91425" tIns="91425" rIns="91425" bIns="91425" anchor="t" anchorCtr="0">
            <a:noAutofit/>
          </a:bodyPr>
          <a:lstStyle/>
          <a:p>
            <a:pPr lvl="0" algn="ctr" rtl="0">
              <a:spcBef>
                <a:spcPts val="0"/>
              </a:spcBef>
              <a:buNone/>
            </a:pPr>
            <a:r>
              <a:rPr lang="en-US" b="1">
                <a:solidFill>
                  <a:schemeClr val="dk1"/>
                </a:solidFill>
                <a:latin typeface="Calibri"/>
                <a:ea typeface="Calibri"/>
                <a:cs typeface="Calibri"/>
                <a:sym typeface="Calibri"/>
              </a:rPr>
              <a:t>1 -  3 Months</a:t>
            </a:r>
          </a:p>
          <a:p>
            <a:pPr lvl="0" algn="ctr" rtl="0">
              <a:spcBef>
                <a:spcPts val="0"/>
              </a:spcBef>
              <a:buNone/>
            </a:pPr>
            <a:endParaRPr/>
          </a:p>
        </p:txBody>
      </p:sp>
      <p:sp>
        <p:nvSpPr>
          <p:cNvPr id="568" name="Shape 568"/>
          <p:cNvSpPr/>
          <p:nvPr/>
        </p:nvSpPr>
        <p:spPr>
          <a:xfrm rot="-5400000">
            <a:off x="6182525" y="484613"/>
            <a:ext cx="433500" cy="2343000"/>
          </a:xfrm>
          <a:prstGeom prst="rightBrace">
            <a:avLst>
              <a:gd name="adj1" fmla="val 8333"/>
              <a:gd name="adj2" fmla="val 50000"/>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69" name="Shape 569"/>
          <p:cNvSpPr txBox="1"/>
          <p:nvPr/>
        </p:nvSpPr>
        <p:spPr>
          <a:xfrm>
            <a:off x="5192950" y="693525"/>
            <a:ext cx="2327100" cy="684900"/>
          </a:xfrm>
          <a:prstGeom prst="rect">
            <a:avLst/>
          </a:prstGeom>
          <a:noFill/>
          <a:ln>
            <a:noFill/>
          </a:ln>
        </p:spPr>
        <p:txBody>
          <a:bodyPr wrap="square" lIns="91425" tIns="91425" rIns="91425" bIns="91425" anchor="t" anchorCtr="0">
            <a:noAutofit/>
          </a:bodyPr>
          <a:lstStyle/>
          <a:p>
            <a:pPr lvl="0" algn="ctr" rtl="0">
              <a:spcBef>
                <a:spcPts val="0"/>
              </a:spcBef>
              <a:buNone/>
            </a:pPr>
            <a:r>
              <a:rPr lang="en-US" b="1">
                <a:latin typeface="Calibri"/>
                <a:ea typeface="Calibri"/>
                <a:cs typeface="Calibri"/>
                <a:sym typeface="Calibri"/>
              </a:rPr>
              <a:t>Up to 12 months from Publication to full text in PMC</a:t>
            </a:r>
          </a:p>
        </p:txBody>
      </p:sp>
      <p:sp>
        <p:nvSpPr>
          <p:cNvPr id="570" name="Shape 570"/>
          <p:cNvSpPr/>
          <p:nvPr/>
        </p:nvSpPr>
        <p:spPr>
          <a:xfrm>
            <a:off x="9438200" y="3705000"/>
            <a:ext cx="256800" cy="223500"/>
          </a:xfrm>
          <a:prstGeom prst="ellipse">
            <a:avLst/>
          </a:prstGeom>
          <a:solidFill>
            <a:schemeClr val="lt2"/>
          </a:solidFill>
          <a:ln w="28575" cap="flat" cmpd="sng">
            <a:solidFill>
              <a:srgbClr val="DD7E6B"/>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571" name="Shape 571"/>
          <p:cNvCxnSpPr>
            <a:stCxn id="570" idx="0"/>
          </p:cNvCxnSpPr>
          <p:nvPr/>
        </p:nvCxnSpPr>
        <p:spPr>
          <a:xfrm rot="10800000">
            <a:off x="9556700" y="2482200"/>
            <a:ext cx="9900" cy="1222800"/>
          </a:xfrm>
          <a:prstGeom prst="straightConnector1">
            <a:avLst/>
          </a:prstGeom>
          <a:noFill/>
          <a:ln w="28575" cap="flat" cmpd="sng">
            <a:solidFill>
              <a:srgbClr val="DD7E6B"/>
            </a:solidFill>
            <a:prstDash val="solid"/>
            <a:round/>
            <a:headEnd type="none" w="lg" len="lg"/>
            <a:tailEnd type="none" w="lg" len="lg"/>
          </a:ln>
        </p:spPr>
      </p:cxnSp>
      <p:sp>
        <p:nvSpPr>
          <p:cNvPr id="572" name="Shape 572"/>
          <p:cNvSpPr txBox="1"/>
          <p:nvPr/>
        </p:nvSpPr>
        <p:spPr>
          <a:xfrm>
            <a:off x="8991350" y="1671900"/>
            <a:ext cx="1150500" cy="7596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US">
                <a:latin typeface="Calibri"/>
                <a:ea typeface="Calibri"/>
                <a:cs typeface="Calibri"/>
                <a:sym typeface="Calibri"/>
              </a:rPr>
              <a:t>Create My Bibliography in NCBI </a:t>
            </a:r>
          </a:p>
        </p:txBody>
      </p:sp>
      <p:sp>
        <p:nvSpPr>
          <p:cNvPr id="573" name="Shape 573"/>
          <p:cNvSpPr/>
          <p:nvPr/>
        </p:nvSpPr>
        <p:spPr>
          <a:xfrm rot="-5400000" flipH="1">
            <a:off x="4321850" y="3949525"/>
            <a:ext cx="521400" cy="1538100"/>
          </a:xfrm>
          <a:prstGeom prst="rightBrace">
            <a:avLst>
              <a:gd name="adj1" fmla="val 8333"/>
              <a:gd name="adj2" fmla="val 49967"/>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74" name="Shape 574"/>
          <p:cNvSpPr txBox="1"/>
          <p:nvPr/>
        </p:nvSpPr>
        <p:spPr>
          <a:xfrm>
            <a:off x="3711951" y="3928075"/>
            <a:ext cx="1848000" cy="759600"/>
          </a:xfrm>
          <a:prstGeom prst="rect">
            <a:avLst/>
          </a:prstGeom>
          <a:noFill/>
          <a:ln>
            <a:noFill/>
          </a:ln>
        </p:spPr>
        <p:txBody>
          <a:bodyPr wrap="square" lIns="91425" tIns="91425" rIns="91425" bIns="91425" anchor="t" anchorCtr="0">
            <a:noAutofit/>
          </a:bodyPr>
          <a:lstStyle/>
          <a:p>
            <a:pPr lvl="0" algn="ctr" rtl="0">
              <a:spcBef>
                <a:spcPts val="0"/>
              </a:spcBef>
              <a:buNone/>
            </a:pPr>
            <a:r>
              <a:rPr lang="en-US" b="1">
                <a:latin typeface="Calibri"/>
                <a:ea typeface="Calibri"/>
                <a:cs typeface="Calibri"/>
                <a:sym typeface="Calibri"/>
              </a:rPr>
              <a:t>1- 12 months from accepted to publisher</a:t>
            </a:r>
          </a:p>
        </p:txBody>
      </p:sp>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45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ea typeface="Calibri"/>
                <a:cs typeface="Calibri"/>
                <a:sym typeface="Calibri"/>
              </a:rPr>
              <a:t>Resources</a:t>
            </a:r>
          </a:p>
        </p:txBody>
      </p:sp>
      <p:sp>
        <p:nvSpPr>
          <p:cNvPr id="580" name="Shape 580"/>
          <p:cNvSpPr txBox="1">
            <a:spLocks noGrp="1"/>
          </p:cNvSpPr>
          <p:nvPr>
            <p:ph type="body" idx="1"/>
          </p:nvPr>
        </p:nvSpPr>
        <p:spPr>
          <a:xfrm>
            <a:off x="838200" y="1144163"/>
            <a:ext cx="10515600" cy="465058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None/>
            </a:pPr>
            <a:r>
              <a:rPr lang="en-US" sz="3200" i="0" u="none" strike="noStrike" cap="none" dirty="0">
                <a:solidFill>
                  <a:schemeClr val="dk1"/>
                </a:solidFill>
              </a:rPr>
              <a:t>How can UCSD assist you with publications?</a:t>
            </a:r>
            <a:br>
              <a:rPr lang="en-US" sz="3200" i="0" u="none" strike="noStrike" cap="none" dirty="0">
                <a:solidFill>
                  <a:schemeClr val="dk1"/>
                </a:solidFill>
              </a:rPr>
            </a:br>
            <a:endParaRPr lang="en-US" sz="3200" i="0" u="none" strike="noStrike" cap="none" dirty="0">
              <a:solidFill>
                <a:schemeClr val="dk1"/>
              </a:solidFill>
            </a:endParaRPr>
          </a:p>
          <a:p>
            <a:pPr marL="228600" marR="0" lvl="0" indent="-228600" algn="l" rtl="0">
              <a:lnSpc>
                <a:spcPct val="100000"/>
              </a:lnSpc>
              <a:spcBef>
                <a:spcPts val="0"/>
              </a:spcBef>
              <a:buClr>
                <a:schemeClr val="dk1"/>
              </a:buClr>
              <a:buSzPct val="114285"/>
              <a:buFont typeface="Arial"/>
              <a:buChar char="•"/>
            </a:pPr>
            <a:r>
              <a:rPr lang="en-US" dirty="0"/>
              <a:t>Library’s online guide to the NIH Public Access Policy</a:t>
            </a:r>
            <a:br>
              <a:rPr lang="en-US" dirty="0"/>
            </a:br>
            <a:r>
              <a:rPr lang="en-US" sz="2800" u="sng" dirty="0">
                <a:solidFill>
                  <a:schemeClr val="hlink"/>
                </a:solidFill>
                <a:highlight>
                  <a:srgbClr val="FFFFFF"/>
                </a:highlight>
                <a:hlinkClick r:id="rId3"/>
              </a:rPr>
              <a:t>https://ucsd.libguides.com/nih</a:t>
            </a:r>
            <a:r>
              <a:rPr lang="en-US" sz="2800" dirty="0">
                <a:solidFill>
                  <a:srgbClr val="000000"/>
                </a:solidFill>
                <a:highlight>
                  <a:srgbClr val="FFFFFF"/>
                </a:highlight>
              </a:rPr>
              <a:t> </a:t>
            </a:r>
            <a:br>
              <a:rPr lang="en-US" sz="2800" dirty="0">
                <a:solidFill>
                  <a:srgbClr val="000000"/>
                </a:solidFill>
                <a:highlight>
                  <a:srgbClr val="FFFFFF"/>
                </a:highlight>
              </a:rPr>
            </a:br>
            <a:endParaRPr lang="en-US" sz="2800" dirty="0">
              <a:solidFill>
                <a:srgbClr val="000000"/>
              </a:solidFill>
              <a:highlight>
                <a:srgbClr val="FFFFFF"/>
              </a:highlight>
            </a:endParaRPr>
          </a:p>
          <a:p>
            <a:pPr lvl="0" indent="-203200">
              <a:lnSpc>
                <a:spcPct val="100000"/>
              </a:lnSpc>
              <a:spcBef>
                <a:spcPts val="0"/>
              </a:spcBef>
              <a:buClr>
                <a:srgbClr val="000000"/>
              </a:buClr>
            </a:pPr>
            <a:r>
              <a:rPr lang="en-US" dirty="0">
                <a:solidFill>
                  <a:srgbClr val="000000"/>
                </a:solidFill>
                <a:highlight>
                  <a:srgbClr val="FFFFFF"/>
                </a:highlight>
              </a:rPr>
              <a:t>Research Service Core Publication Training</a:t>
            </a:r>
            <a:r>
              <a:rPr lang="en-US" sz="2800" dirty="0">
                <a:solidFill>
                  <a:srgbClr val="000000"/>
                </a:solidFill>
                <a:highlight>
                  <a:srgbClr val="FFFFFF"/>
                </a:highlight>
              </a:rPr>
              <a:t/>
            </a:r>
            <a:br>
              <a:rPr lang="en-US" sz="2800" dirty="0">
                <a:solidFill>
                  <a:srgbClr val="000000"/>
                </a:solidFill>
                <a:highlight>
                  <a:srgbClr val="FFFFFF"/>
                </a:highlight>
              </a:rPr>
            </a:br>
            <a:r>
              <a:rPr lang="en-US" sz="2800" u="sng" dirty="0">
                <a:solidFill>
                  <a:schemeClr val="hlink"/>
                </a:solidFill>
                <a:highlight>
                  <a:srgbClr val="FFFFFF"/>
                </a:highlight>
                <a:hlinkClick r:id="rId4"/>
              </a:rPr>
              <a:t>http://blink.ucsd.edu/sponsor/rsc/index.html</a:t>
            </a:r>
            <a:endParaRPr lang="en-US" sz="2800" u="sng" dirty="0">
              <a:solidFill>
                <a:schemeClr val="hlink"/>
              </a:solidFill>
              <a:highlight>
                <a:srgbClr val="FFFFFF"/>
              </a:highlight>
            </a:endParaRPr>
          </a:p>
          <a:p>
            <a:pPr lvl="1" indent="-203200">
              <a:lnSpc>
                <a:spcPct val="100000"/>
              </a:lnSpc>
              <a:spcBef>
                <a:spcPts val="0"/>
              </a:spcBef>
              <a:buClr>
                <a:srgbClr val="000000"/>
              </a:buClr>
            </a:pPr>
            <a:r>
              <a:rPr lang="en-US" dirty="0">
                <a:solidFill>
                  <a:srgbClr val="000000"/>
                </a:solidFill>
                <a:highlight>
                  <a:srgbClr val="FFFFFF"/>
                </a:highlight>
              </a:rPr>
              <a:t>Video, handouts and PowerPoint</a:t>
            </a:r>
          </a:p>
          <a:p>
            <a:pPr lvl="0" indent="-203200">
              <a:lnSpc>
                <a:spcPct val="100000"/>
              </a:lnSpc>
              <a:spcBef>
                <a:spcPts val="0"/>
              </a:spcBef>
              <a:buClr>
                <a:srgbClr val="000000"/>
              </a:buClr>
            </a:pPr>
            <a:endParaRPr lang="en-US" sz="2800" u="sng" dirty="0">
              <a:solidFill>
                <a:schemeClr val="hlink"/>
              </a:solidFill>
              <a:highlight>
                <a:srgbClr val="FFFFFF"/>
              </a:highlight>
            </a:endParaRPr>
          </a:p>
          <a:p>
            <a:pPr lvl="0" indent="-203200">
              <a:lnSpc>
                <a:spcPct val="100000"/>
              </a:lnSpc>
              <a:spcBef>
                <a:spcPts val="0"/>
              </a:spcBef>
              <a:buClr>
                <a:srgbClr val="000000"/>
              </a:buClr>
            </a:pPr>
            <a:r>
              <a:rPr lang="en-US" dirty="0">
                <a:solidFill>
                  <a:srgbClr val="000000"/>
                </a:solidFill>
                <a:highlight>
                  <a:srgbClr val="FFFFFF"/>
                </a:highlight>
              </a:rPr>
              <a:t>Interest in a “Publication/NIH Public Access Policy User Group?”</a:t>
            </a:r>
          </a:p>
        </p:txBody>
      </p:sp>
      <p:sp>
        <p:nvSpPr>
          <p:cNvPr id="581" name="Shape 58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46</a:t>
            </a:fld>
            <a:endParaRPr lang="en-US" sz="1200">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5000"/>
          </a:blip>
          <a:stretch>
            <a:fillRect l="-34999" r="-34999"/>
          </a:stretch>
        </a:blipFill>
        <a:effectLst/>
      </p:bgPr>
    </p:bg>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838200" y="365125"/>
            <a:ext cx="10515600" cy="1020600"/>
          </a:xfrm>
          <a:prstGeom prst="rect">
            <a:avLst/>
          </a:prstGeom>
          <a:noFill/>
          <a:ln>
            <a:noFill/>
          </a:ln>
        </p:spPr>
        <p:txBody>
          <a:bodyPr wrap="square" lIns="91425" tIns="45700" rIns="91425" bIns="45700" anchor="ctr" anchorCtr="0">
            <a:noAutofit/>
          </a:bodyPr>
          <a:lstStyle/>
          <a:p>
            <a:pPr marL="0" marR="0" lvl="0" indent="0" rtl="0">
              <a:lnSpc>
                <a:spcPct val="90000"/>
              </a:lnSpc>
              <a:spcBef>
                <a:spcPts val="0"/>
              </a:spcBef>
              <a:buClr>
                <a:schemeClr val="dk1"/>
              </a:buClr>
              <a:buSzPct val="25000"/>
              <a:buFont typeface="Calibri"/>
              <a:buNone/>
            </a:pPr>
            <a:r>
              <a:rPr lang="en-US" sz="6000" b="1" dirty="0"/>
              <a:t>Q &amp; A</a:t>
            </a:r>
          </a:p>
        </p:txBody>
      </p:sp>
      <p:sp>
        <p:nvSpPr>
          <p:cNvPr id="587" name="Shape 587"/>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47</a:t>
            </a:fld>
            <a:endParaRPr lang="en-US" sz="1200" b="0" i="0" u="none" strike="noStrike" cap="none">
              <a:solidFill>
                <a:srgbClr val="888888"/>
              </a:solidFill>
              <a:latin typeface="Calibri"/>
              <a:ea typeface="Calibri"/>
              <a:cs typeface="Calibri"/>
              <a:sym typeface="Calibri"/>
            </a:endParaRPr>
          </a:p>
        </p:txBody>
      </p:sp>
      <p:sp>
        <p:nvSpPr>
          <p:cNvPr id="588" name="Shape 588"/>
          <p:cNvSpPr txBox="1"/>
          <p:nvPr/>
        </p:nvSpPr>
        <p:spPr>
          <a:xfrm>
            <a:off x="9196600" y="4991150"/>
            <a:ext cx="2863800" cy="1730400"/>
          </a:xfrm>
          <a:prstGeom prst="rect">
            <a:avLst/>
          </a:prstGeom>
          <a:noFill/>
          <a:ln>
            <a:noFill/>
          </a:ln>
        </p:spPr>
        <p:txBody>
          <a:bodyPr wrap="square" lIns="0" tIns="0" rIns="0" bIns="0" anchor="t" anchorCtr="0">
            <a:noAutofit/>
          </a:bodyPr>
          <a:lstStyle/>
          <a:p>
            <a:pPr marL="285750" marR="0" lvl="0" indent="-285750" algn="l" rtl="0">
              <a:lnSpc>
                <a:spcPct val="100000"/>
              </a:lnSpc>
              <a:spcBef>
                <a:spcPts val="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Jill I. Weller</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Training Grant Analyst</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X43933</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jweller@ucsd.edu</a:t>
            </a:r>
          </a:p>
        </p:txBody>
      </p:sp>
      <p:sp>
        <p:nvSpPr>
          <p:cNvPr id="589" name="Shape 589"/>
          <p:cNvSpPr txBox="1"/>
          <p:nvPr/>
        </p:nvSpPr>
        <p:spPr>
          <a:xfrm>
            <a:off x="250294" y="4991149"/>
            <a:ext cx="2954700" cy="1730400"/>
          </a:xfrm>
          <a:prstGeom prst="rect">
            <a:avLst/>
          </a:prstGeom>
          <a:noFill/>
          <a:ln>
            <a:noFill/>
          </a:ln>
        </p:spPr>
        <p:txBody>
          <a:bodyPr wrap="square" lIns="0" tIns="0" rIns="0" bIns="0" anchor="t" anchorCtr="0">
            <a:noAutofit/>
          </a:bodyPr>
          <a:lstStyle/>
          <a:p>
            <a:pPr marL="285750" marR="0" lvl="0" indent="-285750" algn="l" rtl="0">
              <a:lnSpc>
                <a:spcPct val="100000"/>
              </a:lnSpc>
              <a:spcBef>
                <a:spcPts val="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Karen Heskett</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Librarian</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X41199</a:t>
            </a:r>
          </a:p>
          <a:p>
            <a:pPr marL="285750" marR="0" lvl="0" indent="-285750" algn="l" rtl="0">
              <a:lnSpc>
                <a:spcPct val="100000"/>
              </a:lnSpc>
              <a:spcBef>
                <a:spcPts val="400"/>
              </a:spcBef>
              <a:spcAft>
                <a:spcPts val="0"/>
              </a:spcAft>
              <a:buSzPct val="25000"/>
              <a:buNone/>
            </a:pPr>
            <a:r>
              <a:rPr lang="en-US" sz="2400" b="0" i="0" u="none" strike="noStrike" cap="none" dirty="0">
                <a:solidFill>
                  <a:schemeClr val="dk1"/>
                </a:solidFill>
                <a:latin typeface="Calibri Light" panose="020F0302020204030204" pitchFamily="34" charset="0"/>
                <a:ea typeface="Calibri"/>
                <a:cs typeface="Calibri"/>
                <a:sym typeface="Calibri"/>
              </a:rPr>
              <a:t>kheskett@ucsd.edu</a:t>
            </a:r>
          </a:p>
        </p:txBody>
      </p:sp>
      <p:sp>
        <p:nvSpPr>
          <p:cNvPr id="590" name="Shape 590"/>
          <p:cNvSpPr txBox="1"/>
          <p:nvPr/>
        </p:nvSpPr>
        <p:spPr>
          <a:xfrm>
            <a:off x="3076100" y="1771550"/>
            <a:ext cx="5534400" cy="2623200"/>
          </a:xfrm>
          <a:prstGeom prst="rect">
            <a:avLst/>
          </a:prstGeom>
          <a:noFill/>
          <a:ln>
            <a:noFill/>
          </a:ln>
        </p:spPr>
        <p:txBody>
          <a:bodyPr wrap="square" lIns="91425" tIns="91425" rIns="91425" bIns="91425" anchor="t" anchorCtr="0">
            <a:noAutofit/>
          </a:bodyPr>
          <a:lstStyle/>
          <a:p>
            <a:pPr lvl="0" algn="ctr" rtl="0">
              <a:spcBef>
                <a:spcPts val="0"/>
              </a:spcBef>
              <a:buNone/>
            </a:pPr>
            <a:r>
              <a:rPr lang="en-US" sz="7200" dirty="0">
                <a:latin typeface="Calibri" panose="020F0502020204030204" pitchFamily="34" charset="0"/>
                <a:ea typeface="Calibri"/>
                <a:cs typeface="Calibri"/>
                <a:sym typeface="Calibri"/>
              </a:rPr>
              <a:t>Questions</a:t>
            </a:r>
            <a:r>
              <a:rPr lang="en-US" sz="7200" dirty="0">
                <a:latin typeface="Calibri Light" panose="020F0302020204030204" pitchFamily="34" charset="0"/>
                <a:ea typeface="Calibri"/>
                <a:cs typeface="Calibri"/>
                <a:sym typeface="Calibri"/>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38200" y="365125"/>
            <a:ext cx="10515600" cy="1020600"/>
          </a:xfrm>
          <a:prstGeom prst="rect">
            <a:avLst/>
          </a:prstGeom>
        </p:spPr>
        <p:txBody>
          <a:bodyPr wrap="square" lIns="91425" tIns="91425" rIns="91425" bIns="91425" anchor="ctr" anchorCtr="0">
            <a:noAutofit/>
          </a:bodyPr>
          <a:lstStyle/>
          <a:p>
            <a:pPr lvl="0">
              <a:spcBef>
                <a:spcPts val="0"/>
              </a:spcBef>
              <a:buNone/>
            </a:pPr>
            <a:r>
              <a:rPr lang="en-US" dirty="0"/>
              <a:t>Importance of Publications</a:t>
            </a:r>
          </a:p>
        </p:txBody>
      </p:sp>
      <p:sp>
        <p:nvSpPr>
          <p:cNvPr id="129" name="Shape 129"/>
          <p:cNvSpPr txBox="1">
            <a:spLocks noGrp="1"/>
          </p:cNvSpPr>
          <p:nvPr>
            <p:ph type="body" idx="1"/>
          </p:nvPr>
        </p:nvSpPr>
        <p:spPr>
          <a:xfrm>
            <a:off x="838200" y="1514551"/>
            <a:ext cx="10515600" cy="5048100"/>
          </a:xfrm>
          <a:prstGeom prst="rect">
            <a:avLst/>
          </a:prstGeom>
        </p:spPr>
        <p:txBody>
          <a:bodyPr wrap="square" lIns="91425" tIns="91425" rIns="91425" bIns="91425" anchor="t" anchorCtr="0">
            <a:noAutofit/>
          </a:bodyPr>
          <a:lstStyle/>
          <a:p>
            <a:pPr marL="228600" marR="0" lvl="0" indent="-25400" algn="l" rtl="0">
              <a:lnSpc>
                <a:spcPct val="100000"/>
              </a:lnSpc>
              <a:spcBef>
                <a:spcPts val="0"/>
              </a:spcBef>
              <a:spcAft>
                <a:spcPts val="0"/>
              </a:spcAft>
            </a:pPr>
            <a:r>
              <a:rPr lang="en-US" dirty="0"/>
              <a:t>"If I have seen further, it is by standing </a:t>
            </a:r>
            <a:br>
              <a:rPr lang="en-US" dirty="0"/>
            </a:br>
            <a:r>
              <a:rPr lang="en-US" dirty="0"/>
              <a:t>on the shoulders of giants."</a:t>
            </a:r>
            <a:br>
              <a:rPr lang="en-US" dirty="0"/>
            </a:br>
            <a:r>
              <a:rPr lang="en-US" sz="2400" dirty="0"/>
              <a:t>- Sir Isaac Newton, by way of Bernard of </a:t>
            </a:r>
            <a:r>
              <a:rPr lang="en-US" sz="2400" dirty="0" err="1"/>
              <a:t>Chartes</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a:p>
            <a:pPr marL="228600" marR="0" lvl="0" indent="-25400" algn="l" rtl="0">
              <a:lnSpc>
                <a:spcPct val="100000"/>
              </a:lnSpc>
              <a:spcBef>
                <a:spcPts val="0"/>
              </a:spcBef>
              <a:spcAft>
                <a:spcPts val="0"/>
              </a:spcAft>
            </a:pPr>
            <a:r>
              <a:rPr lang="en-US" dirty="0"/>
              <a:t>To advance science and improve human health</a:t>
            </a:r>
            <a:br>
              <a:rPr lang="en-US" dirty="0"/>
            </a:br>
            <a:r>
              <a:rPr lang="en-US" sz="2400" dirty="0"/>
              <a:t>- National Institutes of Health</a:t>
            </a:r>
          </a:p>
        </p:txBody>
      </p:sp>
      <p:pic>
        <p:nvPicPr>
          <p:cNvPr id="131" name="Shape 131"/>
          <p:cNvPicPr preferRelativeResize="0"/>
          <p:nvPr/>
        </p:nvPicPr>
        <p:blipFill>
          <a:blip r:embed="rId3">
            <a:alphaModFix/>
          </a:blip>
          <a:stretch>
            <a:fillRect/>
          </a:stretch>
        </p:blipFill>
        <p:spPr>
          <a:xfrm>
            <a:off x="8115956" y="875425"/>
            <a:ext cx="2743200" cy="3329571"/>
          </a:xfrm>
          <a:prstGeom prst="rect">
            <a:avLst/>
          </a:prstGeom>
          <a:noFill/>
          <a:ln>
            <a:noFill/>
          </a:ln>
        </p:spPr>
      </p:pic>
      <p:pic>
        <p:nvPicPr>
          <p:cNvPr id="132" name="Shape 132"/>
          <p:cNvPicPr preferRelativeResize="0"/>
          <p:nvPr/>
        </p:nvPicPr>
        <p:blipFill>
          <a:blip r:embed="rId4">
            <a:alphaModFix/>
          </a:blip>
          <a:stretch>
            <a:fillRect/>
          </a:stretch>
        </p:blipFill>
        <p:spPr>
          <a:xfrm>
            <a:off x="5760275" y="5232400"/>
            <a:ext cx="4114800" cy="1123950"/>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dirty="0"/>
              <a:t>Overview of </a:t>
            </a:r>
            <a:r>
              <a:rPr lang="en-US" sz="4400" b="0" i="0" u="none" strike="noStrike" cap="none" dirty="0">
                <a:solidFill>
                  <a:schemeClr val="dk1"/>
                </a:solidFill>
                <a:ea typeface="Calibri"/>
                <a:cs typeface="Calibri"/>
                <a:sym typeface="Calibri"/>
              </a:rPr>
              <a:t>Publications @ UCSD</a:t>
            </a:r>
          </a:p>
        </p:txBody>
      </p:sp>
      <p:sp>
        <p:nvSpPr>
          <p:cNvPr id="2" name="Text Placeholder 1"/>
          <p:cNvSpPr>
            <a:spLocks noGrp="1"/>
          </p:cNvSpPr>
          <p:nvPr>
            <p:ph type="body" idx="1"/>
          </p:nvPr>
        </p:nvSpPr>
        <p:spPr>
          <a:xfrm>
            <a:off x="838200" y="1385725"/>
            <a:ext cx="10515600" cy="4650600"/>
          </a:xfrm>
        </p:spPr>
        <p:txBody>
          <a:bodyPr/>
          <a:lstStyle/>
          <a:p>
            <a:r>
              <a:rPr lang="en-US" dirty="0"/>
              <a:t>How many journal articles were published in 2016 by UCSD authors? </a:t>
            </a:r>
            <a:br>
              <a:rPr lang="en-US" dirty="0"/>
            </a:br>
            <a:endParaRPr lang="en-US" dirty="0"/>
          </a:p>
          <a:p>
            <a:r>
              <a:rPr lang="en-US" dirty="0"/>
              <a:t>On average, how many papers published per PI?</a:t>
            </a:r>
          </a:p>
          <a:p>
            <a:pPr lvl="1"/>
            <a:r>
              <a:rPr lang="en-US" dirty="0"/>
              <a:t>Active PI:</a:t>
            </a:r>
          </a:p>
          <a:p>
            <a:pPr lvl="1"/>
            <a:r>
              <a:rPr lang="en-US" dirty="0"/>
              <a:t>Emeritus PI:</a:t>
            </a:r>
          </a:p>
          <a:p>
            <a:pPr lvl="1"/>
            <a:r>
              <a:rPr lang="en-US" dirty="0"/>
              <a:t>Newer investigator:</a:t>
            </a:r>
          </a:p>
        </p:txBody>
      </p:sp>
      <p:sp>
        <p:nvSpPr>
          <p:cNvPr id="139" name="Shape 139"/>
          <p:cNvSpPr txBox="1">
            <a:spLocks noGrp="1"/>
          </p:cNvSpPr>
          <p:nvPr>
            <p:ph type="sldNum"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6</a:t>
            </a:fld>
            <a:endParaRPr lang="en-US" sz="1200">
              <a:solidFill>
                <a:srgbClr val="888888"/>
              </a:solidFill>
              <a:latin typeface="Calibri"/>
              <a:ea typeface="Calibri"/>
              <a:cs typeface="Calibri"/>
              <a:sym typeface="Calibri"/>
            </a:endParaRPr>
          </a:p>
        </p:txBody>
      </p:sp>
      <p:sp>
        <p:nvSpPr>
          <p:cNvPr id="4" name="TextBox 3"/>
          <p:cNvSpPr txBox="1"/>
          <p:nvPr/>
        </p:nvSpPr>
        <p:spPr>
          <a:xfrm>
            <a:off x="1929319" y="2350681"/>
            <a:ext cx="1470498" cy="584775"/>
          </a:xfrm>
          <a:prstGeom prst="rect">
            <a:avLst/>
          </a:prstGeom>
          <a:noFill/>
        </p:spPr>
        <p:txBody>
          <a:bodyPr wrap="square" rtlCol="0">
            <a:spAutoFit/>
          </a:bodyPr>
          <a:lstStyle/>
          <a:p>
            <a:r>
              <a:rPr lang="en-US" sz="3200" dirty="0">
                <a:solidFill>
                  <a:schemeClr val="dk1"/>
                </a:solidFill>
                <a:latin typeface="Calibri"/>
                <a:ea typeface="Calibri"/>
                <a:cs typeface="Calibri"/>
                <a:sym typeface="Calibri"/>
              </a:rPr>
              <a:t>~8,000</a:t>
            </a:r>
          </a:p>
        </p:txBody>
      </p:sp>
      <p:sp>
        <p:nvSpPr>
          <p:cNvPr id="8" name="TextBox 7"/>
          <p:cNvSpPr txBox="1"/>
          <p:nvPr/>
        </p:nvSpPr>
        <p:spPr>
          <a:xfrm>
            <a:off x="3127330" y="3358051"/>
            <a:ext cx="2872902" cy="523220"/>
          </a:xfrm>
          <a:prstGeom prst="rect">
            <a:avLst/>
          </a:prstGeom>
          <a:noFill/>
        </p:spPr>
        <p:txBody>
          <a:bodyPr wrap="square" rtlCol="0">
            <a:spAutoFit/>
          </a:bodyPr>
          <a:lstStyle/>
          <a:p>
            <a:r>
              <a:rPr lang="en-US" sz="2800" dirty="0">
                <a:latin typeface="Calibri" panose="020F0502020204030204" pitchFamily="34" charset="0"/>
              </a:rPr>
              <a:t>20 - 30/year</a:t>
            </a:r>
            <a:endParaRPr lang="en-US" sz="2800" dirty="0">
              <a:solidFill>
                <a:schemeClr val="dk1"/>
              </a:solidFill>
              <a:latin typeface="Calibri" panose="020F0502020204030204" pitchFamily="34" charset="0"/>
              <a:ea typeface="Calibri"/>
              <a:cs typeface="Calibri"/>
              <a:sym typeface="Calibri"/>
            </a:endParaRPr>
          </a:p>
        </p:txBody>
      </p:sp>
      <p:sp>
        <p:nvSpPr>
          <p:cNvPr id="9" name="TextBox 8"/>
          <p:cNvSpPr txBox="1"/>
          <p:nvPr/>
        </p:nvSpPr>
        <p:spPr>
          <a:xfrm>
            <a:off x="3399817" y="3780646"/>
            <a:ext cx="8265268" cy="523220"/>
          </a:xfrm>
          <a:prstGeom prst="rect">
            <a:avLst/>
          </a:prstGeom>
          <a:noFill/>
        </p:spPr>
        <p:txBody>
          <a:bodyPr wrap="square" rtlCol="0">
            <a:spAutoFit/>
          </a:bodyPr>
          <a:lstStyle/>
          <a:p>
            <a:r>
              <a:rPr lang="en-US" sz="2800" dirty="0">
                <a:latin typeface="Calibri" panose="020F0502020204030204" pitchFamily="34" charset="0"/>
              </a:rPr>
              <a:t>Not as many as their peak, but still several per year</a:t>
            </a:r>
          </a:p>
        </p:txBody>
      </p:sp>
      <p:sp>
        <p:nvSpPr>
          <p:cNvPr id="10" name="TextBox 9"/>
          <p:cNvSpPr txBox="1"/>
          <p:nvPr/>
        </p:nvSpPr>
        <p:spPr>
          <a:xfrm>
            <a:off x="4563781" y="4263568"/>
            <a:ext cx="2872902" cy="523220"/>
          </a:xfrm>
          <a:prstGeom prst="rect">
            <a:avLst/>
          </a:prstGeom>
          <a:noFill/>
        </p:spPr>
        <p:txBody>
          <a:bodyPr wrap="square" rtlCol="0">
            <a:spAutoFit/>
          </a:bodyPr>
          <a:lstStyle/>
          <a:p>
            <a:r>
              <a:rPr lang="en-US" sz="2800" dirty="0">
                <a:latin typeface="Calibri" panose="020F0502020204030204" pitchFamily="34" charset="0"/>
              </a:rPr>
              <a:t>5 - 10/year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p:bldP spid="8" grpId="0" uiExpand="1"/>
      <p:bldP spid="9" grpId="0" uiExpan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ea typeface="Calibri"/>
                <a:cs typeface="Calibri"/>
                <a:sym typeface="Calibri"/>
              </a:rPr>
              <a:t>Introductions</a:t>
            </a:r>
          </a:p>
        </p:txBody>
      </p:sp>
      <p:sp>
        <p:nvSpPr>
          <p:cNvPr id="145" name="Shape 145"/>
          <p:cNvSpPr txBox="1">
            <a:spLocks noGrp="1"/>
          </p:cNvSpPr>
          <p:nvPr>
            <p:ph type="body" idx="1"/>
          </p:nvPr>
        </p:nvSpPr>
        <p:spPr>
          <a:xfrm>
            <a:off x="838200" y="1385740"/>
            <a:ext cx="10515600" cy="4650589"/>
          </a:xfrm>
          <a:prstGeom prst="rect">
            <a:avLst/>
          </a:prstGeom>
          <a:noFill/>
          <a:ln>
            <a:noFill/>
          </a:ln>
        </p:spPr>
        <p:txBody>
          <a:bodyPr wrap="square" lIns="91425" tIns="45700" rIns="91425" bIns="45700" anchor="t" anchorCtr="0">
            <a:noAutofit/>
          </a:bodyPr>
          <a:lstStyle/>
          <a:p>
            <a:pPr marL="0" marR="0" lvl="0" indent="0" rtl="0">
              <a:lnSpc>
                <a:spcPct val="100000"/>
              </a:lnSpc>
              <a:spcBef>
                <a:spcPts val="0"/>
              </a:spcBef>
              <a:spcAft>
                <a:spcPts val="0"/>
              </a:spcAft>
              <a:buNone/>
            </a:pPr>
            <a:r>
              <a:rPr lang="en-US" sz="3200" b="0" i="0" u="none" strike="noStrike" cap="none" dirty="0">
                <a:solidFill>
                  <a:schemeClr val="dk1"/>
                </a:solidFill>
                <a:latin typeface="Calibri"/>
                <a:ea typeface="Calibri"/>
                <a:cs typeface="Calibri"/>
                <a:sym typeface="Calibri"/>
              </a:rPr>
              <a:t>Karen Heskett, </a:t>
            </a:r>
            <a:r>
              <a:rPr lang="en-US" dirty="0"/>
              <a:t>B.S., MSI</a:t>
            </a:r>
          </a:p>
          <a:p>
            <a:pPr marL="0" marR="0" lvl="0" indent="0" rtl="0">
              <a:lnSpc>
                <a:spcPct val="100000"/>
              </a:lnSpc>
              <a:spcBef>
                <a:spcPts val="1000"/>
              </a:spcBef>
              <a:spcAft>
                <a:spcPts val="0"/>
              </a:spcAft>
              <a:buNone/>
            </a:pPr>
            <a:r>
              <a:rPr lang="en-US" dirty="0"/>
              <a:t>Instruction </a:t>
            </a:r>
            <a:r>
              <a:rPr lang="en-US" sz="3200" b="0" i="0" u="none" strike="noStrike" cap="none" dirty="0">
                <a:solidFill>
                  <a:schemeClr val="dk1"/>
                </a:solidFill>
                <a:latin typeface="Calibri"/>
                <a:ea typeface="Calibri"/>
                <a:cs typeface="Calibri"/>
                <a:sym typeface="Calibri"/>
              </a:rPr>
              <a:t>Librarian </a:t>
            </a:r>
          </a:p>
          <a:p>
            <a:pPr marL="457200" marR="0" lvl="0" indent="-228600" rtl="0">
              <a:lnSpc>
                <a:spcPct val="100000"/>
              </a:lnSpc>
              <a:spcBef>
                <a:spcPts val="1000"/>
              </a:spcBef>
            </a:pPr>
            <a:r>
              <a:rPr lang="en-US" dirty="0"/>
              <a:t>Personal Librarian for Medical Students</a:t>
            </a:r>
          </a:p>
          <a:p>
            <a:pPr marL="457200" marR="0" lvl="0" indent="-228600" rtl="0">
              <a:lnSpc>
                <a:spcPct val="100000"/>
              </a:lnSpc>
              <a:spcBef>
                <a:spcPts val="1000"/>
              </a:spcBef>
            </a:pPr>
            <a:r>
              <a:rPr lang="en-US" dirty="0"/>
              <a:t>Liaison to the School of Medicine and its various depts.</a:t>
            </a:r>
          </a:p>
        </p:txBody>
      </p:sp>
      <p:sp>
        <p:nvSpPr>
          <p:cNvPr id="146" name="Shape 14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00000" y="238377"/>
            <a:ext cx="10515600" cy="10206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dirty="0"/>
              <a:t>The Scientific Literature Landscape</a:t>
            </a:r>
          </a:p>
        </p:txBody>
      </p:sp>
      <p:sp>
        <p:nvSpPr>
          <p:cNvPr id="152" name="Shape 152"/>
          <p:cNvSpPr txBox="1">
            <a:spLocks noGrp="1"/>
          </p:cNvSpPr>
          <p:nvPr>
            <p:ph type="body" idx="1"/>
          </p:nvPr>
        </p:nvSpPr>
        <p:spPr>
          <a:xfrm>
            <a:off x="600000" y="1360475"/>
            <a:ext cx="10992000" cy="5361000"/>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ct val="100000"/>
              <a:buFont typeface="Arial"/>
              <a:buChar char="•"/>
            </a:pPr>
            <a:r>
              <a:rPr lang="en-US" sz="3200" b="1" i="0" u="sng" strike="noStrike" cap="none" dirty="0">
                <a:solidFill>
                  <a:schemeClr val="dk1"/>
                </a:solidFill>
                <a:latin typeface="Calibri"/>
                <a:ea typeface="Calibri"/>
                <a:cs typeface="Calibri"/>
                <a:sym typeface="Calibri"/>
              </a:rPr>
              <a:t>Publications</a:t>
            </a:r>
            <a:r>
              <a:rPr lang="en-US" sz="3200" b="0" i="0" u="none" strike="noStrike" cap="none" dirty="0">
                <a:solidFill>
                  <a:schemeClr val="dk1"/>
                </a:solidFill>
                <a:latin typeface="Calibri"/>
                <a:ea typeface="Calibri"/>
                <a:cs typeface="Calibri"/>
                <a:sym typeface="Calibri"/>
              </a:rPr>
              <a:t> – Scientific results &amp; knowledge are presented and shared to others in the world </a:t>
            </a:r>
            <a:br>
              <a:rPr lang="en-US" sz="3200" b="0" i="0" u="none" strike="noStrike" cap="none" dirty="0">
                <a:solidFill>
                  <a:schemeClr val="dk1"/>
                </a:solidFill>
                <a:latin typeface="Calibri"/>
                <a:ea typeface="Calibri"/>
                <a:cs typeface="Calibri"/>
                <a:sym typeface="Calibri"/>
              </a:rPr>
            </a:br>
            <a:endParaRPr lang="en-US" sz="3200" b="0" i="0" u="none" strike="noStrike" cap="none" dirty="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ct val="100000"/>
              <a:buFont typeface="Arial"/>
              <a:buChar char="•"/>
            </a:pPr>
            <a:r>
              <a:rPr lang="en-US" b="1" i="0" u="sng" strike="noStrike" cap="none" dirty="0">
                <a:solidFill>
                  <a:schemeClr val="dk1"/>
                </a:solidFill>
                <a:latin typeface="Calibri"/>
                <a:ea typeface="Calibri"/>
                <a:cs typeface="Calibri"/>
                <a:sym typeface="Calibri"/>
              </a:rPr>
              <a:t>Types </a:t>
            </a:r>
            <a:r>
              <a:rPr lang="en-US" sz="3200" b="1" i="0" u="sng" strike="noStrike" cap="none" dirty="0">
                <a:solidFill>
                  <a:schemeClr val="dk1"/>
                </a:solidFill>
                <a:latin typeface="Calibri"/>
                <a:ea typeface="Calibri"/>
                <a:cs typeface="Calibri"/>
                <a:sym typeface="Calibri"/>
              </a:rPr>
              <a:t>of Scientific Publications:</a:t>
            </a:r>
          </a:p>
          <a:p>
            <a:pPr marL="685800" marR="0" lvl="1" indent="-228600" algn="l" rtl="0">
              <a:lnSpc>
                <a:spcPct val="100000"/>
              </a:lnSpc>
              <a:spcBef>
                <a:spcPts val="5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Patents</a:t>
            </a:r>
          </a:p>
          <a:p>
            <a:pPr marL="685800" marR="0" lvl="1" indent="-228600" algn="l" rtl="0">
              <a:lnSpc>
                <a:spcPct val="100000"/>
              </a:lnSpc>
              <a:spcBef>
                <a:spcPts val="5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Books </a:t>
            </a:r>
          </a:p>
          <a:p>
            <a:pPr marL="685800" marR="0" lvl="1" indent="-228600" algn="l" rtl="0">
              <a:lnSpc>
                <a:spcPct val="100000"/>
              </a:lnSpc>
              <a:spcBef>
                <a:spcPts val="5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Presentations</a:t>
            </a:r>
            <a:r>
              <a:rPr lang="en-US" dirty="0"/>
              <a:t> or c</a:t>
            </a:r>
            <a:r>
              <a:rPr lang="en-US" sz="2800" b="0" i="0" u="none" strike="noStrike" cap="none" dirty="0">
                <a:solidFill>
                  <a:schemeClr val="dk1"/>
                </a:solidFill>
                <a:latin typeface="Calibri"/>
                <a:ea typeface="Calibri"/>
                <a:cs typeface="Calibri"/>
                <a:sym typeface="Calibri"/>
              </a:rPr>
              <a:t>onference proceedings</a:t>
            </a:r>
          </a:p>
          <a:p>
            <a:pPr marL="685800" marR="0" lvl="1" indent="-228600" algn="l" rtl="0">
              <a:lnSpc>
                <a:spcPct val="100000"/>
              </a:lnSpc>
              <a:spcBef>
                <a:spcPts val="500"/>
              </a:spcBef>
              <a:spcAft>
                <a:spcPts val="0"/>
              </a:spcAft>
              <a:buClr>
                <a:schemeClr val="dk1"/>
              </a:buClr>
              <a:buSzPct val="100000"/>
              <a:buFont typeface="Arial"/>
              <a:buChar char="•"/>
            </a:pPr>
            <a:r>
              <a:rPr lang="en-US" dirty="0"/>
              <a:t>Policy briefs</a:t>
            </a:r>
          </a:p>
          <a:p>
            <a:pPr marL="685800" marR="0" lvl="1" indent="-228600" algn="l" rtl="0">
              <a:lnSpc>
                <a:spcPct val="100000"/>
              </a:lnSpc>
              <a:spcBef>
                <a:spcPts val="50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Articles, Papers or manuscript</a:t>
            </a:r>
            <a:r>
              <a:rPr lang="en-US" dirty="0"/>
              <a:t>s</a:t>
            </a:r>
            <a:r>
              <a:rPr lang="en-US" sz="2800" b="0" i="0" u="none" strike="noStrike" cap="none" dirty="0">
                <a:solidFill>
                  <a:schemeClr val="dk1"/>
                </a:solidFill>
                <a:latin typeface="Calibri"/>
                <a:ea typeface="Calibri"/>
                <a:cs typeface="Calibri"/>
                <a:sym typeface="Calibri"/>
              </a:rPr>
              <a:t> – </a:t>
            </a:r>
            <a:r>
              <a:rPr lang="en-US" sz="2800" b="1" i="0" u="none" strike="noStrike" cap="none" dirty="0">
                <a:solidFill>
                  <a:schemeClr val="dk1"/>
                </a:solidFill>
                <a:latin typeface="Calibri"/>
                <a:ea typeface="Calibri"/>
                <a:cs typeface="Calibri"/>
                <a:sym typeface="Calibri"/>
              </a:rPr>
              <a:t>The focus of today’s presentation</a:t>
            </a:r>
          </a:p>
        </p:txBody>
      </p:sp>
      <p:sp>
        <p:nvSpPr>
          <p:cNvPr id="153" name="Shape 1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500"/>
                                        <p:tgtEl>
                                          <p:spTgt spid="15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animEffect transition="in" filter="fade">
                                      <p:cBhvr>
                                        <p:cTn id="15" dur="500"/>
                                        <p:tgtEl>
                                          <p:spTgt spid="15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2">
                                            <p:txEl>
                                              <p:pRg st="3" end="3"/>
                                            </p:txEl>
                                          </p:spTgt>
                                        </p:tgtEl>
                                        <p:attrNameLst>
                                          <p:attrName>style.visibility</p:attrName>
                                        </p:attrNameLst>
                                      </p:cBhvr>
                                      <p:to>
                                        <p:strVal val="visible"/>
                                      </p:to>
                                    </p:set>
                                    <p:animEffect transition="in" filter="fade">
                                      <p:cBhvr>
                                        <p:cTn id="18" dur="500"/>
                                        <p:tgtEl>
                                          <p:spTgt spid="15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2">
                                            <p:txEl>
                                              <p:pRg st="4" end="4"/>
                                            </p:txEl>
                                          </p:spTgt>
                                        </p:tgtEl>
                                        <p:attrNameLst>
                                          <p:attrName>style.visibility</p:attrName>
                                        </p:attrNameLst>
                                      </p:cBhvr>
                                      <p:to>
                                        <p:strVal val="visible"/>
                                      </p:to>
                                    </p:set>
                                    <p:animEffect transition="in" filter="fade">
                                      <p:cBhvr>
                                        <p:cTn id="21" dur="500"/>
                                        <p:tgtEl>
                                          <p:spTgt spid="15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2">
                                            <p:txEl>
                                              <p:pRg st="5" end="5"/>
                                            </p:txEl>
                                          </p:spTgt>
                                        </p:tgtEl>
                                        <p:attrNameLst>
                                          <p:attrName>style.visibility</p:attrName>
                                        </p:attrNameLst>
                                      </p:cBhvr>
                                      <p:to>
                                        <p:strVal val="visible"/>
                                      </p:to>
                                    </p:set>
                                    <p:animEffect transition="in" filter="fade">
                                      <p:cBhvr>
                                        <p:cTn id="24" dur="500"/>
                                        <p:tgtEl>
                                          <p:spTgt spid="15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2">
                                            <p:txEl>
                                              <p:pRg st="6" end="6"/>
                                            </p:txEl>
                                          </p:spTgt>
                                        </p:tgtEl>
                                        <p:attrNameLst>
                                          <p:attrName>style.visibility</p:attrName>
                                        </p:attrNameLst>
                                      </p:cBhvr>
                                      <p:to>
                                        <p:strVal val="visible"/>
                                      </p:to>
                                    </p:set>
                                    <p:animEffect transition="in" filter="fade">
                                      <p:cBhvr>
                                        <p:cTn id="27" dur="500"/>
                                        <p:tgtEl>
                                          <p:spTgt spid="1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8200" y="365125"/>
            <a:ext cx="10515600" cy="102061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dirty="0"/>
              <a:t>Clarifying Terminology</a:t>
            </a:r>
          </a:p>
        </p:txBody>
      </p:sp>
      <p:sp>
        <p:nvSpPr>
          <p:cNvPr id="159" name="Shape 159"/>
          <p:cNvSpPr txBox="1">
            <a:spLocks noGrp="1"/>
          </p:cNvSpPr>
          <p:nvPr>
            <p:ph type="body" idx="1"/>
          </p:nvPr>
        </p:nvSpPr>
        <p:spPr>
          <a:xfrm>
            <a:off x="838200" y="1514540"/>
            <a:ext cx="10515600" cy="465058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buNone/>
            </a:pPr>
            <a:r>
              <a:rPr lang="en-US" sz="3200" b="1" i="0" u="sng" strike="noStrike" cap="none" dirty="0">
                <a:solidFill>
                  <a:schemeClr val="dk1"/>
                </a:solidFill>
                <a:latin typeface="Calibri"/>
                <a:ea typeface="Calibri"/>
                <a:cs typeface="Calibri"/>
                <a:sym typeface="Calibri"/>
              </a:rPr>
              <a:t>Articles or Papers</a:t>
            </a:r>
            <a:r>
              <a:rPr lang="en-US" sz="3200" b="0" i="0" u="none" strike="noStrike" cap="none" dirty="0">
                <a:solidFill>
                  <a:schemeClr val="dk1"/>
                </a:solidFill>
                <a:latin typeface="Calibri"/>
                <a:ea typeface="Calibri"/>
                <a:cs typeface="Calibri"/>
                <a:sym typeface="Calibri"/>
              </a:rPr>
              <a:t> </a:t>
            </a:r>
          </a:p>
          <a:p>
            <a:pPr marL="228600" marR="0" lvl="1" indent="-228600" algn="l" rtl="0">
              <a:lnSpc>
                <a:spcPct val="100000"/>
              </a:lnSpc>
              <a:spcBef>
                <a:spcPts val="0"/>
              </a:spcBef>
              <a:buClr>
                <a:schemeClr val="dk1"/>
              </a:buClr>
              <a:buSzPct val="100000"/>
              <a:buFont typeface="Arial"/>
              <a:buChar char="•"/>
            </a:pPr>
            <a:r>
              <a:rPr lang="en-US" sz="3200" dirty="0"/>
              <a:t>G</a:t>
            </a:r>
            <a:r>
              <a:rPr lang="en-US" sz="3200" b="0" i="0" u="none" strike="noStrike" cap="none" dirty="0">
                <a:solidFill>
                  <a:schemeClr val="dk1"/>
                </a:solidFill>
                <a:latin typeface="Calibri"/>
                <a:ea typeface="Calibri"/>
                <a:cs typeface="Calibri"/>
                <a:sym typeface="Calibri"/>
              </a:rPr>
              <a:t>enerally written by experts in the subject</a:t>
            </a:r>
            <a:r>
              <a:rPr lang="en-US" sz="3200" dirty="0"/>
              <a:t> and are a main vehicle for scholarly communication</a:t>
            </a:r>
          </a:p>
          <a:p>
            <a:pPr marR="0" lvl="2" algn="l" rtl="0">
              <a:lnSpc>
                <a:spcPct val="100000"/>
              </a:lnSpc>
              <a:spcBef>
                <a:spcPts val="0"/>
              </a:spcBef>
              <a:buClr>
                <a:schemeClr val="dk1"/>
              </a:buClr>
              <a:buSzPct val="100000"/>
              <a:buFont typeface="Arial"/>
            </a:pPr>
            <a:r>
              <a:rPr lang="en-US" sz="3200" dirty="0"/>
              <a:t>C</a:t>
            </a:r>
            <a:r>
              <a:rPr lang="en-US" sz="3200" b="0" i="0" u="none" strike="noStrike" cap="none" dirty="0">
                <a:solidFill>
                  <a:schemeClr val="dk1"/>
                </a:solidFill>
                <a:latin typeface="Calibri"/>
                <a:ea typeface="Calibri"/>
                <a:cs typeface="Calibri"/>
                <a:sym typeface="Calibri"/>
              </a:rPr>
              <a:t>ontains </a:t>
            </a:r>
            <a:r>
              <a:rPr lang="en-US" sz="3200" b="1" i="0" u="none" strike="noStrike" cap="none" dirty="0">
                <a:solidFill>
                  <a:schemeClr val="dk1"/>
                </a:solidFill>
                <a:latin typeface="Calibri"/>
                <a:ea typeface="Calibri"/>
                <a:cs typeface="Calibri"/>
                <a:sym typeface="Calibri"/>
              </a:rPr>
              <a:t>original</a:t>
            </a:r>
            <a:r>
              <a:rPr lang="en-US" sz="3200" b="0" i="0" u="none" strike="noStrike" cap="none" dirty="0">
                <a:solidFill>
                  <a:schemeClr val="dk1"/>
                </a:solidFill>
                <a:latin typeface="Calibri"/>
                <a:ea typeface="Calibri"/>
                <a:cs typeface="Calibri"/>
                <a:sym typeface="Calibri"/>
              </a:rPr>
              <a:t> research  </a:t>
            </a:r>
          </a:p>
          <a:p>
            <a:pPr marR="0" lvl="2" algn="l" rtl="0">
              <a:lnSpc>
                <a:spcPct val="100000"/>
              </a:lnSpc>
              <a:spcBef>
                <a:spcPts val="0"/>
              </a:spcBef>
              <a:buClr>
                <a:schemeClr val="dk1"/>
              </a:buClr>
              <a:buSzPct val="100000"/>
              <a:buFont typeface="Arial"/>
            </a:pPr>
            <a:r>
              <a:rPr lang="en-US" sz="3200" b="0" i="0" u="none" strike="noStrike" cap="none" dirty="0">
                <a:solidFill>
                  <a:schemeClr val="dk1"/>
                </a:solidFill>
                <a:latin typeface="Calibri"/>
                <a:ea typeface="Calibri"/>
                <a:cs typeface="Calibri"/>
                <a:sym typeface="Calibri"/>
              </a:rPr>
              <a:t>Usually short papers on specific topics and published in issues or parts of </a:t>
            </a:r>
            <a:r>
              <a:rPr lang="en-US" sz="3200" b="1" i="0" u="none" strike="noStrike" cap="none" dirty="0">
                <a:solidFill>
                  <a:schemeClr val="dk1"/>
                </a:solidFill>
                <a:latin typeface="Calibri"/>
                <a:ea typeface="Calibri"/>
                <a:cs typeface="Calibri"/>
                <a:sym typeface="Calibri"/>
              </a:rPr>
              <a:t>journals</a:t>
            </a:r>
            <a:r>
              <a:rPr lang="en-US" sz="3200" b="0" i="0" u="none" strike="noStrike" cap="none" dirty="0">
                <a:solidFill>
                  <a:schemeClr val="dk1"/>
                </a:solidFill>
                <a:latin typeface="Calibri"/>
                <a:ea typeface="Calibri"/>
                <a:cs typeface="Calibri"/>
                <a:sym typeface="Calibri"/>
              </a:rPr>
              <a:t> (also called periodicals)</a:t>
            </a:r>
          </a:p>
          <a:p>
            <a:pPr marL="457200" marR="0" lvl="0" indent="0" algn="l" rtl="0">
              <a:lnSpc>
                <a:spcPct val="100000"/>
              </a:lnSpc>
              <a:spcBef>
                <a:spcPts val="0"/>
              </a:spcBef>
              <a:buNone/>
            </a:pPr>
            <a:endParaRPr sz="3200" dirty="0">
              <a:solidFill>
                <a:srgbClr val="FF0000"/>
              </a:solidFill>
            </a:endParaRPr>
          </a:p>
          <a:p>
            <a:pPr marL="228600" marR="0" lvl="1" indent="-228600" algn="l" rtl="0">
              <a:lnSpc>
                <a:spcPct val="100000"/>
              </a:lnSpc>
              <a:spcBef>
                <a:spcPts val="0"/>
              </a:spcBef>
              <a:buClr>
                <a:srgbClr val="000000"/>
              </a:buClr>
              <a:buSzPct val="100000"/>
              <a:buFont typeface="Arial"/>
              <a:buChar char="•"/>
            </a:pPr>
            <a:r>
              <a:rPr lang="en-US" sz="3200" dirty="0">
                <a:solidFill>
                  <a:srgbClr val="000000"/>
                </a:solidFill>
              </a:rPr>
              <a:t>Article vs. paper vs. manuscript, what’s the difference?</a:t>
            </a:r>
          </a:p>
        </p:txBody>
      </p:sp>
      <p:sp>
        <p:nvSpPr>
          <p:cNvPr id="160" name="Shape 16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9</a:t>
            </a:fld>
            <a:endParaRPr lang="en-US" sz="12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2" end="2"/>
                                            </p:txEl>
                                          </p:spTgt>
                                        </p:tgtEl>
                                        <p:attrNameLst>
                                          <p:attrName>style.visibility</p:attrName>
                                        </p:attrNameLst>
                                      </p:cBhvr>
                                      <p:to>
                                        <p:strVal val="visible"/>
                                      </p:to>
                                    </p:set>
                                    <p:animEffect transition="in" filter="fade">
                                      <p:cBhvr>
                                        <p:cTn id="7" dur="500"/>
                                        <p:tgtEl>
                                          <p:spTgt spid="1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3" end="3"/>
                                            </p:txEl>
                                          </p:spTgt>
                                        </p:tgtEl>
                                        <p:attrNameLst>
                                          <p:attrName>style.visibility</p:attrName>
                                        </p:attrNameLst>
                                      </p:cBhvr>
                                      <p:to>
                                        <p:strVal val="visible"/>
                                      </p:to>
                                    </p:set>
                                    <p:animEffect transition="in" filter="fade">
                                      <p:cBhvr>
                                        <p:cTn id="12" dur="500"/>
                                        <p:tgtEl>
                                          <p:spTgt spid="15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5" end="5"/>
                                            </p:txEl>
                                          </p:spTgt>
                                        </p:tgtEl>
                                        <p:attrNameLst>
                                          <p:attrName>style.visibility</p:attrName>
                                        </p:attrNameLst>
                                      </p:cBhvr>
                                      <p:to>
                                        <p:strVal val="visible"/>
                                      </p:to>
                                    </p:set>
                                    <p:animEffect transition="in" filter="fade">
                                      <p:cBhvr>
                                        <p:cTn id="17" dur="500"/>
                                        <p:tgtEl>
                                          <p:spTgt spid="1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2395</Words>
  <Application>Microsoft Office PowerPoint</Application>
  <PresentationFormat>Widescreen</PresentationFormat>
  <Paragraphs>427</Paragraphs>
  <Slides>47</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Publications Training &amp; Workshop</vt:lpstr>
      <vt:lpstr>Presentation Outline</vt:lpstr>
      <vt:lpstr>Purpose of today’s workshop</vt:lpstr>
      <vt:lpstr>Goals and Objectives</vt:lpstr>
      <vt:lpstr>Importance of Publications</vt:lpstr>
      <vt:lpstr>Overview of Publications @ UCSD</vt:lpstr>
      <vt:lpstr>Introductions</vt:lpstr>
      <vt:lpstr>The Scientific Literature Landscape</vt:lpstr>
      <vt:lpstr>Clarifying Terminology</vt:lpstr>
      <vt:lpstr>So, what is a manuscript?</vt:lpstr>
      <vt:lpstr>What is a journal?</vt:lpstr>
      <vt:lpstr>Peer Review</vt:lpstr>
      <vt:lpstr>PowerPoint Presentation</vt:lpstr>
      <vt:lpstr>So, what is a manuscript? (redux)</vt:lpstr>
      <vt:lpstr>Pubmed VS PMC</vt:lpstr>
      <vt:lpstr>Public Access vs Open Access vs E-scholarship</vt:lpstr>
      <vt:lpstr>Public Access Policy - Compliance</vt:lpstr>
      <vt:lpstr>Public Access Policy</vt:lpstr>
      <vt:lpstr>For PMC, What is the “Author Manuscript?”</vt:lpstr>
      <vt:lpstr>4 Different Submission Methods</vt:lpstr>
      <vt:lpstr>PowerPoint Presentation</vt:lpstr>
      <vt:lpstr>PowerPoint Presentation</vt:lpstr>
      <vt:lpstr>PowerPoint Presentation</vt:lpstr>
      <vt:lpstr>NIH Manuscript Submission System (NIHMS)</vt:lpstr>
      <vt:lpstr>PowerPoint Presentation</vt:lpstr>
      <vt:lpstr>PowerPoint Presentation</vt:lpstr>
      <vt:lpstr>For Those Who Like Numbers: Manuscripts Submitted to NIHMS  &amp; Approved (Methods C&amp;D) </vt:lpstr>
      <vt:lpstr>What is an                                           ?</vt:lpstr>
      <vt:lpstr>How do I Know Which Method is Needed? </vt:lpstr>
      <vt:lpstr>Managing Publications with MyNCBI </vt:lpstr>
      <vt:lpstr>Identification Numbers</vt:lpstr>
      <vt:lpstr>My NCBI Tool - My Bibliography</vt:lpstr>
      <vt:lpstr>My NCBI - My Bibliography </vt:lpstr>
      <vt:lpstr>PowerPoint Presentation</vt:lpstr>
      <vt:lpstr>NIH Progress Reports (RPPR)</vt:lpstr>
      <vt:lpstr>PowerPoint Presentation</vt:lpstr>
      <vt:lpstr>PowerPoint Presentation</vt:lpstr>
      <vt:lpstr>PowerPoint Presentation</vt:lpstr>
      <vt:lpstr>PowerPoint Presentation</vt:lpstr>
      <vt:lpstr>PowerPoint Presentation</vt:lpstr>
      <vt:lpstr>Managing Compliance in MyNCBI</vt:lpstr>
      <vt:lpstr>How to respond to a PRAM</vt:lpstr>
      <vt:lpstr>How to respond to a PRAM</vt:lpstr>
      <vt:lpstr>Citation Management Tools</vt:lpstr>
      <vt:lpstr>Summary Timeline</vt:lpstr>
      <vt:lpstr>Resources</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Publications Training &amp; Workshop</dc:title>
  <dc:creator>Weller, Jill</dc:creator>
  <cp:lastModifiedBy>jill weller</cp:lastModifiedBy>
  <cp:revision>49</cp:revision>
  <cp:lastPrinted>2017-10-11T21:16:38Z</cp:lastPrinted>
  <dcterms:modified xsi:type="dcterms:W3CDTF">2017-10-12T14:03:02Z</dcterms:modified>
</cp:coreProperties>
</file>